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4"/>
  </p:notesMasterIdLst>
  <p:sldIdLst>
    <p:sldId id="257" r:id="rId2"/>
    <p:sldId id="258" r:id="rId3"/>
    <p:sldId id="259" r:id="rId4"/>
    <p:sldId id="260" r:id="rId5"/>
    <p:sldId id="261" r:id="rId6"/>
    <p:sldId id="262" r:id="rId7"/>
    <p:sldId id="263" r:id="rId8"/>
    <p:sldId id="264" r:id="rId9"/>
    <p:sldId id="265" r:id="rId10"/>
    <p:sldId id="266" r:id="rId11"/>
    <p:sldId id="267" r:id="rId12"/>
    <p:sldId id="268"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5" autoAdjust="0"/>
    <p:restoredTop sz="94660"/>
  </p:normalViewPr>
  <p:slideViewPr>
    <p:cSldViewPr snapToGrid="0">
      <p:cViewPr varScale="1">
        <p:scale>
          <a:sx n="74" d="100"/>
          <a:sy n="74" d="100"/>
        </p:scale>
        <p:origin x="5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467ABF-3D2E-4DBB-B4B0-DD95D819F143}" type="datetimeFigureOut">
              <a:rPr lang="en-GB" smtClean="0"/>
              <a:t>02/06/2020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C837643-F5EA-4720-919E-B8D7B2C59798}" type="slidenum">
              <a:rPr lang="en-GB" smtClean="0"/>
              <a:t>‹#›</a:t>
            </a:fld>
            <a:endParaRPr lang="en-GB"/>
          </a:p>
        </p:txBody>
      </p:sp>
    </p:spTree>
    <p:extLst>
      <p:ext uri="{BB962C8B-B14F-4D97-AF65-F5344CB8AC3E}">
        <p14:creationId xmlns:p14="http://schemas.microsoft.com/office/powerpoint/2010/main" val="2972647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C1F51E-D4C1-F94E-BDD5-2AF973E229E2}" type="slidenum">
              <a:rPr lang="en-US" smtClean="0"/>
              <a:t>6</a:t>
            </a:fld>
            <a:endParaRPr lang="en-US"/>
          </a:p>
        </p:txBody>
      </p:sp>
    </p:spTree>
    <p:extLst>
      <p:ext uri="{BB962C8B-B14F-4D97-AF65-F5344CB8AC3E}">
        <p14:creationId xmlns:p14="http://schemas.microsoft.com/office/powerpoint/2010/main" val="184768342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C1F51E-D4C1-F94E-BDD5-2AF973E229E2}" type="slidenum">
              <a:rPr lang="en-US" smtClean="0"/>
              <a:t>7</a:t>
            </a:fld>
            <a:endParaRPr lang="en-US"/>
          </a:p>
        </p:txBody>
      </p:sp>
    </p:spTree>
    <p:extLst>
      <p:ext uri="{BB962C8B-B14F-4D97-AF65-F5344CB8AC3E}">
        <p14:creationId xmlns:p14="http://schemas.microsoft.com/office/powerpoint/2010/main" val="381955267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C1F51E-D4C1-F94E-BDD5-2AF973E229E2}" type="slidenum">
              <a:rPr lang="en-US" smtClean="0"/>
              <a:t>8</a:t>
            </a:fld>
            <a:endParaRPr lang="en-US"/>
          </a:p>
        </p:txBody>
      </p:sp>
    </p:spTree>
    <p:extLst>
      <p:ext uri="{BB962C8B-B14F-4D97-AF65-F5344CB8AC3E}">
        <p14:creationId xmlns:p14="http://schemas.microsoft.com/office/powerpoint/2010/main" val="391548583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8EC1F51E-D4C1-F94E-BDD5-2AF973E229E2}" type="slidenum">
              <a:rPr lang="en-US" smtClean="0"/>
              <a:t>9</a:t>
            </a:fld>
            <a:endParaRPr lang="en-US"/>
          </a:p>
        </p:txBody>
      </p:sp>
    </p:spTree>
    <p:extLst>
      <p:ext uri="{BB962C8B-B14F-4D97-AF65-F5344CB8AC3E}">
        <p14:creationId xmlns:p14="http://schemas.microsoft.com/office/powerpoint/2010/main" val="3733579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4F86212-68CC-4186-A803-B2ED18A6B63C}" type="datetimeFigureOut">
              <a:rPr lang="en-GB" smtClean="0"/>
              <a:t>02/06/2020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26573997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F86212-68CC-4186-A803-B2ED18A6B63C}" type="datetimeFigureOut">
              <a:rPr lang="en-GB" smtClean="0"/>
              <a:t>02/06/2020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269290806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F86212-68CC-4186-A803-B2ED18A6B63C}" type="datetimeFigureOut">
              <a:rPr lang="en-GB" smtClean="0"/>
              <a:t>02/06/2020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21053742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4F86212-68CC-4186-A803-B2ED18A6B63C}" type="datetimeFigureOut">
              <a:rPr lang="en-GB" smtClean="0"/>
              <a:t>02/06/2020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26117627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
        <p:nvSpPr>
          <p:cNvPr id="4" name="Date Placeholder 3"/>
          <p:cNvSpPr>
            <a:spLocks noGrp="1"/>
          </p:cNvSpPr>
          <p:nvPr>
            <p:ph type="dt" sz="half" idx="10"/>
          </p:nvPr>
        </p:nvSpPr>
        <p:spPr/>
        <p:txBody>
          <a:bodyPr/>
          <a:lstStyle/>
          <a:p>
            <a:fld id="{A4F86212-68CC-4186-A803-B2ED18A6B63C}" type="datetimeFigureOut">
              <a:rPr lang="en-GB" smtClean="0"/>
              <a:t>02/06/2020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296580012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4F86212-68CC-4186-A803-B2ED18A6B63C}" type="datetimeFigureOut">
              <a:rPr lang="en-GB" smtClean="0"/>
              <a:t>02/06/2020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35991283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4F86212-68CC-4186-A803-B2ED18A6B63C}" type="datetimeFigureOut">
              <a:rPr lang="en-GB" smtClean="0"/>
              <a:t>02/06/2020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419988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4F86212-68CC-4186-A803-B2ED18A6B63C}" type="datetimeFigureOut">
              <a:rPr lang="en-GB" smtClean="0"/>
              <a:t>02/06/2020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207506976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F86212-68CC-4186-A803-B2ED18A6B63C}" type="datetimeFigureOut">
              <a:rPr lang="en-GB" smtClean="0"/>
              <a:t>02/06/2020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11003798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4F86212-68CC-4186-A803-B2ED18A6B63C}" type="datetimeFigureOut">
              <a:rPr lang="en-GB" smtClean="0"/>
              <a:t>02/06/2020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16312194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p:txBody>
          <a:bodyPr/>
          <a:lstStyle/>
          <a:p>
            <a:fld id="{A4F86212-68CC-4186-A803-B2ED18A6B63C}" type="datetimeFigureOut">
              <a:rPr lang="en-GB" smtClean="0"/>
              <a:t>02/06/2020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318DAB78-9463-4760-8361-D5586D71CB36}" type="slidenum">
              <a:rPr lang="en-GB" smtClean="0"/>
              <a:t>‹#›</a:t>
            </a:fld>
            <a:endParaRPr lang="en-GB"/>
          </a:p>
        </p:txBody>
      </p:sp>
    </p:spTree>
    <p:extLst>
      <p:ext uri="{BB962C8B-B14F-4D97-AF65-F5344CB8AC3E}">
        <p14:creationId xmlns:p14="http://schemas.microsoft.com/office/powerpoint/2010/main" val="6353795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4F86212-68CC-4186-A803-B2ED18A6B63C}" type="datetimeFigureOut">
              <a:rPr lang="en-GB" smtClean="0"/>
              <a:t>02/06/2020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8DAB78-9463-4760-8361-D5586D71CB36}" type="slidenum">
              <a:rPr lang="en-GB" smtClean="0"/>
              <a:t>‹#›</a:t>
            </a:fld>
            <a:endParaRPr lang="en-GB"/>
          </a:p>
        </p:txBody>
      </p:sp>
    </p:spTree>
    <p:extLst>
      <p:ext uri="{BB962C8B-B14F-4D97-AF65-F5344CB8AC3E}">
        <p14:creationId xmlns:p14="http://schemas.microsoft.com/office/powerpoint/2010/main" val="224236327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8.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4.jpg"/><Relationship Id="rId4" Type="http://schemas.openxmlformats.org/officeDocument/2006/relationships/image" Target="../media/image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6577" b="7372"/>
          <a:stretch/>
        </p:blipFill>
        <p:spPr bwMode="auto">
          <a:xfrm>
            <a:off x="0" y="-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ctrTitle"/>
          </p:nvPr>
        </p:nvSpPr>
        <p:spPr>
          <a:solidFill>
            <a:schemeClr val="lt1">
              <a:alpha val="87000"/>
            </a:schemeClr>
          </a:solidFill>
          <a:ln w="28575"/>
        </p:spPr>
        <p:style>
          <a:lnRef idx="2">
            <a:schemeClr val="dk1"/>
          </a:lnRef>
          <a:fillRef idx="1">
            <a:schemeClr val="lt1"/>
          </a:fillRef>
          <a:effectRef idx="0">
            <a:schemeClr val="dk1"/>
          </a:effectRef>
          <a:fontRef idx="minor">
            <a:schemeClr val="dk1"/>
          </a:fontRef>
        </p:style>
        <p:txBody>
          <a:bodyPr>
            <a:normAutofit/>
          </a:bodyPr>
          <a:lstStyle/>
          <a:p>
            <a:r>
              <a:rPr lang="en-US" sz="6600" dirty="0" smtClean="0"/>
              <a:t>Drop, shift, zoom in and zoom out</a:t>
            </a:r>
            <a:endParaRPr lang="en-US" sz="6600" dirty="0"/>
          </a:p>
        </p:txBody>
      </p:sp>
      <p:sp>
        <p:nvSpPr>
          <p:cNvPr id="3" name="Subtitle 2"/>
          <p:cNvSpPr>
            <a:spLocks noGrp="1"/>
          </p:cNvSpPr>
          <p:nvPr>
            <p:ph type="subTitle" idx="1"/>
          </p:nvPr>
        </p:nvSpPr>
        <p:spPr>
          <a:xfrm>
            <a:off x="1524000" y="3602038"/>
            <a:ext cx="9144000" cy="2109830"/>
          </a:xfrm>
          <a:solidFill>
            <a:schemeClr val="lt1">
              <a:alpha val="87000"/>
            </a:schemeClr>
          </a:solidFill>
          <a:ln w="28575"/>
        </p:spPr>
        <p:style>
          <a:lnRef idx="2">
            <a:schemeClr val="dk1"/>
          </a:lnRef>
          <a:fillRef idx="1">
            <a:schemeClr val="lt1"/>
          </a:fillRef>
          <a:effectRef idx="0">
            <a:schemeClr val="dk1"/>
          </a:effectRef>
          <a:fontRef idx="minor">
            <a:schemeClr val="dk1"/>
          </a:fontRef>
        </p:style>
        <p:txBody>
          <a:bodyPr>
            <a:noAutofit/>
          </a:bodyPr>
          <a:lstStyle/>
          <a:p>
            <a:r>
              <a:rPr lang="en-US" sz="3200" b="1" dirty="0" smtClean="0"/>
              <a:t>LO: </a:t>
            </a:r>
            <a:r>
              <a:rPr lang="en-US" sz="3200" dirty="0" smtClean="0"/>
              <a:t>to </a:t>
            </a:r>
            <a:r>
              <a:rPr lang="en-US" sz="3200" i="1" dirty="0" smtClean="0"/>
              <a:t>understand</a:t>
            </a:r>
            <a:r>
              <a:rPr lang="en-US" sz="3200" dirty="0" smtClean="0"/>
              <a:t> the writing technique of drop, shift, zoom in, zoom out. </a:t>
            </a:r>
          </a:p>
          <a:p>
            <a:r>
              <a:rPr lang="en-US" sz="3200" dirty="0" smtClean="0"/>
              <a:t>To</a:t>
            </a:r>
            <a:r>
              <a:rPr lang="en-US" sz="3200" i="1" dirty="0" smtClean="0"/>
              <a:t> produce</a:t>
            </a:r>
            <a:r>
              <a:rPr lang="en-US" sz="3200" dirty="0" smtClean="0"/>
              <a:t> a piece of writing that incorporates the technique effectively.</a:t>
            </a:r>
            <a:endParaRPr lang="en-US" sz="3200" dirty="0"/>
          </a:p>
        </p:txBody>
      </p:sp>
    </p:spTree>
    <p:extLst>
      <p:ext uri="{BB962C8B-B14F-4D97-AF65-F5344CB8AC3E}">
        <p14:creationId xmlns:p14="http://schemas.microsoft.com/office/powerpoint/2010/main" val="31946636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6577" b="7372"/>
          <a:stretch/>
        </p:blipFill>
        <p:spPr bwMode="auto">
          <a:xfrm>
            <a:off x="0" y="-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a:bodyPr>
          <a:lstStyle/>
          <a:p>
            <a:pPr algn="ctr"/>
            <a:r>
              <a:rPr lang="en-US" sz="5400" dirty="0" smtClean="0"/>
              <a:t>What have we managed to achieve?</a:t>
            </a:r>
            <a:endParaRPr lang="en-US" sz="5400" dirty="0"/>
          </a:p>
        </p:txBody>
      </p:sp>
      <p:sp>
        <p:nvSpPr>
          <p:cNvPr id="3" name="Content Placeholder 2"/>
          <p:cNvSpPr>
            <a:spLocks noGrp="1"/>
          </p:cNvSpPr>
          <p:nvPr>
            <p:ph idx="1"/>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lstStyle/>
          <a:p>
            <a:pPr marL="0" indent="0">
              <a:buNone/>
            </a:pPr>
            <a:r>
              <a:rPr lang="en-US" sz="4400" b="1" dirty="0" smtClean="0"/>
              <a:t>LO: </a:t>
            </a:r>
            <a:r>
              <a:rPr lang="en-US" sz="4400" dirty="0" smtClean="0"/>
              <a:t>to </a:t>
            </a:r>
            <a:r>
              <a:rPr lang="en-US" sz="4400" i="1" dirty="0" smtClean="0"/>
              <a:t>understand</a:t>
            </a:r>
            <a:r>
              <a:rPr lang="en-US" sz="4400" dirty="0" smtClean="0"/>
              <a:t> the writing technique of drop, shift, zoom in, zoom out. </a:t>
            </a:r>
          </a:p>
          <a:p>
            <a:pPr marL="0" indent="0">
              <a:buNone/>
            </a:pPr>
            <a:r>
              <a:rPr lang="en-US" sz="4400" dirty="0" smtClean="0"/>
              <a:t>	</a:t>
            </a:r>
          </a:p>
          <a:p>
            <a:pPr marL="0" indent="0">
              <a:buNone/>
            </a:pPr>
            <a:r>
              <a:rPr lang="en-US" sz="4400" dirty="0" smtClean="0"/>
              <a:t>To</a:t>
            </a:r>
            <a:r>
              <a:rPr lang="en-US" sz="4400" i="1" dirty="0" smtClean="0"/>
              <a:t> produce</a:t>
            </a:r>
            <a:r>
              <a:rPr lang="en-US" sz="4400" dirty="0" smtClean="0"/>
              <a:t> a piece of writing that 	incorporates the technique effectively.</a:t>
            </a:r>
          </a:p>
          <a:p>
            <a:pPr marL="0" indent="0">
              <a:buNone/>
            </a:pPr>
            <a:endParaRPr lang="en-US" dirty="0"/>
          </a:p>
        </p:txBody>
      </p:sp>
    </p:spTree>
    <p:extLst>
      <p:ext uri="{BB962C8B-B14F-4D97-AF65-F5344CB8AC3E}">
        <p14:creationId xmlns:p14="http://schemas.microsoft.com/office/powerpoint/2010/main" val="4006828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dissolve">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6577" b="7372"/>
          <a:stretch/>
        </p:blipFill>
        <p:spPr bwMode="auto">
          <a:xfrm>
            <a:off x="0" y="-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a:bodyPr>
          <a:lstStyle/>
          <a:p>
            <a:pPr algn="ctr"/>
            <a:r>
              <a:rPr lang="en-US" sz="6000" dirty="0" smtClean="0"/>
              <a:t>Peer assessment</a:t>
            </a:r>
            <a:endParaRPr lang="en-US" sz="6000" dirty="0"/>
          </a:p>
        </p:txBody>
      </p:sp>
      <p:sp>
        <p:nvSpPr>
          <p:cNvPr id="3" name="Content Placeholder 2"/>
          <p:cNvSpPr>
            <a:spLocks noGrp="1"/>
          </p:cNvSpPr>
          <p:nvPr>
            <p:ph idx="1"/>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a:bodyPr>
          <a:lstStyle/>
          <a:p>
            <a:r>
              <a:rPr lang="en-US" sz="3600" dirty="0" smtClean="0"/>
              <a:t>Have they used drop/shift/zoom in/zoom out correctly?</a:t>
            </a:r>
          </a:p>
          <a:p>
            <a:r>
              <a:rPr lang="en-US" sz="3600" dirty="0" smtClean="0"/>
              <a:t>Technical accuracy (A06): spelling, punctuation and grammar (accuracy and range) </a:t>
            </a:r>
          </a:p>
          <a:p>
            <a:r>
              <a:rPr lang="en-US" sz="3600" dirty="0" smtClean="0"/>
              <a:t>Cyclical structure? </a:t>
            </a:r>
          </a:p>
          <a:p>
            <a:r>
              <a:rPr lang="en-US" sz="3600" dirty="0" smtClean="0"/>
              <a:t>Tone – does it change? </a:t>
            </a:r>
          </a:p>
          <a:p>
            <a:r>
              <a:rPr lang="en-US" sz="3600" dirty="0" smtClean="0"/>
              <a:t>Language techniques? </a:t>
            </a:r>
          </a:p>
          <a:p>
            <a:endParaRPr lang="en-US" sz="3600" dirty="0" smtClean="0"/>
          </a:p>
          <a:p>
            <a:endParaRPr lang="en-US" sz="3600" dirty="0" smtClean="0"/>
          </a:p>
          <a:p>
            <a:endParaRPr lang="en-US" sz="4400" dirty="0"/>
          </a:p>
        </p:txBody>
      </p:sp>
      <p:sp>
        <p:nvSpPr>
          <p:cNvPr id="4" name="TextBox 3"/>
          <p:cNvSpPr txBox="1"/>
          <p:nvPr/>
        </p:nvSpPr>
        <p:spPr>
          <a:xfrm>
            <a:off x="7454348" y="4151451"/>
            <a:ext cx="3737113" cy="1938992"/>
          </a:xfrm>
          <a:prstGeom prst="rect">
            <a:avLst/>
          </a:prstGeom>
        </p:spPr>
        <p:style>
          <a:lnRef idx="2">
            <a:schemeClr val="dk1"/>
          </a:lnRef>
          <a:fillRef idx="1">
            <a:schemeClr val="lt1"/>
          </a:fillRef>
          <a:effectRef idx="0">
            <a:schemeClr val="dk1"/>
          </a:effectRef>
          <a:fontRef idx="minor">
            <a:schemeClr val="dk1"/>
          </a:fontRef>
        </p:style>
        <p:txBody>
          <a:bodyPr wrap="square" rtlCol="0">
            <a:spAutoFit/>
          </a:bodyPr>
          <a:lstStyle/>
          <a:p>
            <a:r>
              <a:rPr lang="en-US" sz="4000" dirty="0" smtClean="0">
                <a:solidFill>
                  <a:srgbClr val="00B050"/>
                </a:solidFill>
              </a:rPr>
              <a:t>WWW: </a:t>
            </a:r>
          </a:p>
          <a:p>
            <a:endParaRPr lang="en-US" sz="4000" dirty="0"/>
          </a:p>
          <a:p>
            <a:r>
              <a:rPr lang="en-US" sz="4000" dirty="0" smtClean="0">
                <a:solidFill>
                  <a:srgbClr val="FF0000"/>
                </a:solidFill>
              </a:rPr>
              <a:t>EBI:</a:t>
            </a:r>
            <a:endParaRPr lang="en-US" sz="4000" dirty="0">
              <a:solidFill>
                <a:srgbClr val="FF0000"/>
              </a:solidFill>
            </a:endParaRPr>
          </a:p>
        </p:txBody>
      </p:sp>
      <p:sp>
        <p:nvSpPr>
          <p:cNvPr id="7" name="Content Placeholder 2"/>
          <p:cNvSpPr txBox="1">
            <a:spLocks/>
          </p:cNvSpPr>
          <p:nvPr/>
        </p:nvSpPr>
        <p:spPr>
          <a:xfrm>
            <a:off x="838200" y="1825624"/>
            <a:ext cx="10515600" cy="4831850"/>
          </a:xfrm>
          <a:prstGeom prst="rect">
            <a:avLst/>
          </a:prstGeom>
          <a:solidFill>
            <a:schemeClr val="lt1"/>
          </a:solidFill>
          <a:ln w="38100" cap="flat" cmpd="sng" algn="ctr">
            <a:solidFill>
              <a:schemeClr val="dk1"/>
            </a:solidFill>
            <a:prstDash val="solid"/>
            <a:miter lim="800000"/>
          </a:ln>
        </p:spPr>
        <p:style>
          <a:lnRef idx="2">
            <a:schemeClr val="dk1"/>
          </a:lnRef>
          <a:fillRef idx="1">
            <a:schemeClr val="lt1"/>
          </a:fillRef>
          <a:effectRef idx="0">
            <a:schemeClr val="dk1"/>
          </a:effectRef>
          <a:fontRef idx="minor">
            <a:schemeClr val="dk1"/>
          </a:fontRef>
        </p:style>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a:buChar char="•"/>
              <a:defRPr sz="2800" kern="1200">
                <a:solidFill>
                  <a:schemeClr val="dk1"/>
                </a:solidFill>
                <a:latin typeface="+mn-lt"/>
                <a:ea typeface="+mn-ea"/>
                <a:cs typeface="+mn-cs"/>
              </a:defRPr>
            </a:lvl1pPr>
            <a:lvl2pPr marL="685800" indent="-228600" algn="l" defTabSz="914400" rtl="0" eaLnBrk="1" latinLnBrk="0" hangingPunct="1">
              <a:lnSpc>
                <a:spcPct val="90000"/>
              </a:lnSpc>
              <a:spcBef>
                <a:spcPts val="500"/>
              </a:spcBef>
              <a:buFont typeface="Arial"/>
              <a:buChar char="•"/>
              <a:defRPr sz="2400" kern="1200">
                <a:solidFill>
                  <a:schemeClr val="dk1"/>
                </a:solidFill>
                <a:latin typeface="+mn-lt"/>
                <a:ea typeface="+mn-ea"/>
                <a:cs typeface="+mn-cs"/>
              </a:defRPr>
            </a:lvl2pPr>
            <a:lvl3pPr marL="1143000" indent="-228600" algn="l" defTabSz="914400" rtl="0" eaLnBrk="1" latinLnBrk="0" hangingPunct="1">
              <a:lnSpc>
                <a:spcPct val="90000"/>
              </a:lnSpc>
              <a:spcBef>
                <a:spcPts val="500"/>
              </a:spcBef>
              <a:buFont typeface="Arial"/>
              <a:buChar char="•"/>
              <a:defRPr sz="2000" kern="1200">
                <a:solidFill>
                  <a:schemeClr val="dk1"/>
                </a:solidFill>
                <a:latin typeface="+mn-lt"/>
                <a:ea typeface="+mn-ea"/>
                <a:cs typeface="+mn-cs"/>
              </a:defRPr>
            </a:lvl3pPr>
            <a:lvl4pPr marL="1600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dk1"/>
                </a:solidFill>
                <a:latin typeface="+mn-lt"/>
                <a:ea typeface="+mn-ea"/>
                <a:cs typeface="+mn-cs"/>
              </a:defRPr>
            </a:lvl9pPr>
          </a:lstStyle>
          <a:p>
            <a:pPr marL="0" indent="0">
              <a:buNone/>
            </a:pPr>
            <a:r>
              <a:rPr lang="en-US" sz="3600" dirty="0" smtClean="0"/>
              <a:t>Has your partner… </a:t>
            </a:r>
          </a:p>
          <a:p>
            <a:r>
              <a:rPr lang="en-US" sz="3600" dirty="0" smtClean="0"/>
              <a:t>Used ambitious vocabulary? </a:t>
            </a:r>
          </a:p>
          <a:p>
            <a:r>
              <a:rPr lang="en-US" sz="3600" dirty="0" smtClean="0"/>
              <a:t>Established a clear tone </a:t>
            </a:r>
          </a:p>
          <a:p>
            <a:r>
              <a:rPr lang="en-US" sz="3600" dirty="0" smtClean="0"/>
              <a:t>Used a variety of techniques: similes, metaphors, personification, pathetic fallacy </a:t>
            </a:r>
          </a:p>
          <a:p>
            <a:r>
              <a:rPr lang="en-US" sz="3600" dirty="0" smtClean="0"/>
              <a:t>Used sound techniques (sibilance, onomatopoeia, alliteration, plosive and fricative alliteration) </a:t>
            </a:r>
          </a:p>
          <a:p>
            <a:r>
              <a:rPr lang="en-US" sz="3600" dirty="0" smtClean="0"/>
              <a:t>Accurate spelling/punctuation and grammar?</a:t>
            </a:r>
          </a:p>
          <a:p>
            <a:endParaRPr lang="en-US" sz="3600" dirty="0" smtClean="0"/>
          </a:p>
        </p:txBody>
      </p:sp>
      <p:sp>
        <p:nvSpPr>
          <p:cNvPr id="8" name="TextBox 7"/>
          <p:cNvSpPr txBox="1"/>
          <p:nvPr/>
        </p:nvSpPr>
        <p:spPr>
          <a:xfrm>
            <a:off x="7813964" y="2244436"/>
            <a:ext cx="3158836" cy="923330"/>
          </a:xfrm>
          <a:prstGeom prst="rect">
            <a:avLst/>
          </a:prstGeom>
          <a:noFill/>
        </p:spPr>
        <p:txBody>
          <a:bodyPr wrap="square" rtlCol="0">
            <a:spAutoFit/>
          </a:bodyPr>
          <a:lstStyle/>
          <a:p>
            <a:r>
              <a:rPr lang="en-GB" sz="5400" dirty="0" smtClean="0">
                <a:solidFill>
                  <a:srgbClr val="00B050"/>
                </a:solidFill>
              </a:rPr>
              <a:t>WWW</a:t>
            </a:r>
            <a:r>
              <a:rPr lang="en-GB" sz="5400" dirty="0" smtClean="0"/>
              <a:t>/</a:t>
            </a:r>
            <a:r>
              <a:rPr lang="en-GB" sz="5400" dirty="0" smtClean="0">
                <a:solidFill>
                  <a:srgbClr val="FF0000"/>
                </a:solidFill>
              </a:rPr>
              <a:t>EBI</a:t>
            </a:r>
            <a:endParaRPr lang="en-GB" sz="5400" dirty="0">
              <a:solidFill>
                <a:srgbClr val="FF0000"/>
              </a:solidFill>
            </a:endParaRPr>
          </a:p>
        </p:txBody>
      </p:sp>
    </p:spTree>
    <p:extLst>
      <p:ext uri="{BB962C8B-B14F-4D97-AF65-F5344CB8AC3E}">
        <p14:creationId xmlns:p14="http://schemas.microsoft.com/office/powerpoint/2010/main" val="15987316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ssolv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6577" b="7372"/>
          <a:stretch/>
        </p:blipFill>
        <p:spPr bwMode="auto">
          <a:xfrm>
            <a:off x="0" y="-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a:bodyPr>
          <a:lstStyle/>
          <a:p>
            <a:pPr algn="ctr"/>
            <a:r>
              <a:rPr lang="en-US" sz="6000" dirty="0" smtClean="0"/>
              <a:t>Review: Sharing our responses</a:t>
            </a:r>
            <a:endParaRPr lang="en-US" sz="6000" dirty="0"/>
          </a:p>
        </p:txBody>
      </p:sp>
      <p:sp>
        <p:nvSpPr>
          <p:cNvPr id="3" name="Content Placeholder 2"/>
          <p:cNvSpPr>
            <a:spLocks noGrp="1"/>
          </p:cNvSpPr>
          <p:nvPr>
            <p:ph idx="1"/>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a:bodyPr>
          <a:lstStyle/>
          <a:p>
            <a:pPr marL="0" indent="0">
              <a:buNone/>
            </a:pPr>
            <a:r>
              <a:rPr lang="en-US" sz="4400" dirty="0" smtClean="0"/>
              <a:t>Would anyone like to share the work they have produced? </a:t>
            </a:r>
          </a:p>
          <a:p>
            <a:pPr marL="0" indent="0">
              <a:buNone/>
            </a:pPr>
            <a:endParaRPr lang="en-US" sz="4400" dirty="0"/>
          </a:p>
          <a:p>
            <a:pPr marL="0" indent="0">
              <a:buNone/>
            </a:pPr>
            <a:r>
              <a:rPr lang="en-US" sz="4400" dirty="0" smtClean="0"/>
              <a:t>Listen out for the elements of drop, shift, zoom in and zoom out.</a:t>
            </a:r>
            <a:endParaRPr lang="en-US" sz="4400" dirty="0"/>
          </a:p>
        </p:txBody>
      </p:sp>
    </p:spTree>
    <p:extLst>
      <p:ext uri="{BB962C8B-B14F-4D97-AF65-F5344CB8AC3E}">
        <p14:creationId xmlns:p14="http://schemas.microsoft.com/office/powerpoint/2010/main" val="294154863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6577" b="7372"/>
          <a:stretch/>
        </p:blipFill>
        <p:spPr bwMode="auto">
          <a:xfrm>
            <a:off x="0" y="-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a:bodyPr>
          <a:lstStyle/>
          <a:p>
            <a:pPr algn="ctr"/>
            <a:r>
              <a:rPr lang="en-US" sz="5400" dirty="0" smtClean="0"/>
              <a:t>Starter activity: Writing to describe</a:t>
            </a:r>
            <a:endParaRPr lang="en-US" sz="5400" dirty="0"/>
          </a:p>
        </p:txBody>
      </p:sp>
      <p:sp>
        <p:nvSpPr>
          <p:cNvPr id="3" name="Content Placeholder 2"/>
          <p:cNvSpPr>
            <a:spLocks noGrp="1"/>
          </p:cNvSpPr>
          <p:nvPr>
            <p:ph idx="1"/>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a:bodyPr>
          <a:lstStyle/>
          <a:p>
            <a:pPr marL="0" indent="0">
              <a:buNone/>
            </a:pPr>
            <a:r>
              <a:rPr lang="en-US" sz="5400" dirty="0" smtClean="0"/>
              <a:t>What makes an </a:t>
            </a:r>
            <a:r>
              <a:rPr lang="en-US" sz="5400" i="1" u="sng" dirty="0" smtClean="0"/>
              <a:t>effective</a:t>
            </a:r>
            <a:r>
              <a:rPr lang="en-US" sz="5400" i="1" dirty="0" smtClean="0"/>
              <a:t> </a:t>
            </a:r>
            <a:r>
              <a:rPr lang="en-US" sz="5400" dirty="0" smtClean="0"/>
              <a:t>piece of writing?</a:t>
            </a:r>
          </a:p>
          <a:p>
            <a:pPr marL="0" indent="0">
              <a:buNone/>
            </a:pPr>
            <a:endParaRPr lang="en-US" sz="5400" dirty="0"/>
          </a:p>
          <a:p>
            <a:pPr marL="0" indent="0">
              <a:buNone/>
            </a:pPr>
            <a:r>
              <a:rPr lang="en-US" sz="5400" dirty="0" smtClean="0"/>
              <a:t>Discuss with the person sitting next to you. </a:t>
            </a:r>
          </a:p>
          <a:p>
            <a:pPr marL="0" indent="0">
              <a:buNone/>
            </a:pPr>
            <a:endParaRPr lang="en-US" sz="4800" dirty="0" smtClean="0"/>
          </a:p>
          <a:p>
            <a:pPr marL="0" indent="0">
              <a:buNone/>
            </a:pPr>
            <a:endParaRPr lang="en-US" sz="4800" dirty="0"/>
          </a:p>
          <a:p>
            <a:pPr marL="0" indent="0">
              <a:buNone/>
            </a:pPr>
            <a:endParaRPr lang="en-US" sz="4800" dirty="0"/>
          </a:p>
        </p:txBody>
      </p:sp>
      <p:sp>
        <p:nvSpPr>
          <p:cNvPr id="67" name="Oval 33"/>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a:solidFill>
                  <a:srgbClr val="002060"/>
                </a:solidFill>
              </a:rPr>
              <a:t>End</a:t>
            </a:r>
          </a:p>
        </p:txBody>
      </p:sp>
      <p:sp>
        <p:nvSpPr>
          <p:cNvPr id="68" name="Oval 32"/>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a:t>
            </a:r>
          </a:p>
        </p:txBody>
      </p:sp>
      <p:sp>
        <p:nvSpPr>
          <p:cNvPr id="69" name="Oval 31"/>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a:t>
            </a:r>
          </a:p>
        </p:txBody>
      </p:sp>
      <p:sp>
        <p:nvSpPr>
          <p:cNvPr id="70" name="Oval 30"/>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3</a:t>
            </a:r>
          </a:p>
        </p:txBody>
      </p:sp>
      <p:sp>
        <p:nvSpPr>
          <p:cNvPr id="71" name="Oval 29"/>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4</a:t>
            </a:r>
          </a:p>
        </p:txBody>
      </p:sp>
      <p:sp>
        <p:nvSpPr>
          <p:cNvPr id="72" name="Oval 28"/>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5</a:t>
            </a:r>
          </a:p>
        </p:txBody>
      </p:sp>
      <p:sp>
        <p:nvSpPr>
          <p:cNvPr id="73" name="Oval 27"/>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6</a:t>
            </a:r>
          </a:p>
        </p:txBody>
      </p:sp>
      <p:sp>
        <p:nvSpPr>
          <p:cNvPr id="74" name="Oval 26"/>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7</a:t>
            </a:r>
          </a:p>
        </p:txBody>
      </p:sp>
      <p:sp>
        <p:nvSpPr>
          <p:cNvPr id="75" name="Oval 25"/>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8</a:t>
            </a:r>
          </a:p>
        </p:txBody>
      </p:sp>
      <p:sp>
        <p:nvSpPr>
          <p:cNvPr id="76" name="Oval 24"/>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9</a:t>
            </a:r>
          </a:p>
        </p:txBody>
      </p:sp>
      <p:sp>
        <p:nvSpPr>
          <p:cNvPr id="77" name="Oval 23"/>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10</a:t>
            </a:r>
          </a:p>
        </p:txBody>
      </p:sp>
      <p:sp>
        <p:nvSpPr>
          <p:cNvPr id="78" name="Oval 22"/>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11</a:t>
            </a:r>
          </a:p>
        </p:txBody>
      </p:sp>
      <p:sp>
        <p:nvSpPr>
          <p:cNvPr id="79" name="Oval 21"/>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12</a:t>
            </a:r>
          </a:p>
        </p:txBody>
      </p:sp>
      <p:sp>
        <p:nvSpPr>
          <p:cNvPr id="80" name="Oval 20"/>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13</a:t>
            </a:r>
          </a:p>
        </p:txBody>
      </p:sp>
      <p:sp>
        <p:nvSpPr>
          <p:cNvPr id="81" name="Oval 19"/>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14</a:t>
            </a:r>
          </a:p>
        </p:txBody>
      </p:sp>
      <p:sp>
        <p:nvSpPr>
          <p:cNvPr id="82" name="Oval 18"/>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15</a:t>
            </a:r>
          </a:p>
        </p:txBody>
      </p:sp>
      <p:sp>
        <p:nvSpPr>
          <p:cNvPr id="83" name="Oval 82"/>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16</a:t>
            </a:r>
          </a:p>
        </p:txBody>
      </p:sp>
      <p:sp>
        <p:nvSpPr>
          <p:cNvPr id="84" name="Oval 16"/>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17</a:t>
            </a:r>
          </a:p>
        </p:txBody>
      </p:sp>
      <p:sp>
        <p:nvSpPr>
          <p:cNvPr id="85" name="Oval 15"/>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18</a:t>
            </a:r>
          </a:p>
        </p:txBody>
      </p:sp>
      <p:sp>
        <p:nvSpPr>
          <p:cNvPr id="86" name="Oval 14"/>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19</a:t>
            </a:r>
          </a:p>
        </p:txBody>
      </p:sp>
      <p:sp>
        <p:nvSpPr>
          <p:cNvPr id="87" name="Oval 13"/>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20</a:t>
            </a:r>
          </a:p>
        </p:txBody>
      </p:sp>
      <p:sp>
        <p:nvSpPr>
          <p:cNvPr id="88" name="Oval 12"/>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21</a:t>
            </a:r>
          </a:p>
        </p:txBody>
      </p:sp>
      <p:sp>
        <p:nvSpPr>
          <p:cNvPr id="89" name="Oval 11"/>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22</a:t>
            </a:r>
          </a:p>
        </p:txBody>
      </p:sp>
      <p:sp>
        <p:nvSpPr>
          <p:cNvPr id="90" name="Oval 10"/>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23</a:t>
            </a:r>
          </a:p>
        </p:txBody>
      </p:sp>
      <p:sp>
        <p:nvSpPr>
          <p:cNvPr id="91" name="Oval 9"/>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24</a:t>
            </a:r>
          </a:p>
        </p:txBody>
      </p:sp>
      <p:sp>
        <p:nvSpPr>
          <p:cNvPr id="92" name="Oval 8"/>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25</a:t>
            </a:r>
          </a:p>
        </p:txBody>
      </p:sp>
      <p:sp>
        <p:nvSpPr>
          <p:cNvPr id="93" name="Oval 7"/>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26</a:t>
            </a:r>
          </a:p>
        </p:txBody>
      </p:sp>
      <p:sp>
        <p:nvSpPr>
          <p:cNvPr id="94" name="Oval 6"/>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27</a:t>
            </a:r>
          </a:p>
        </p:txBody>
      </p:sp>
      <p:sp>
        <p:nvSpPr>
          <p:cNvPr id="95" name="Oval 5"/>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28</a:t>
            </a:r>
          </a:p>
        </p:txBody>
      </p:sp>
      <p:sp>
        <p:nvSpPr>
          <p:cNvPr id="96" name="Oval 4"/>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a:solidFill>
                  <a:srgbClr val="002060"/>
                </a:solidFill>
              </a:rPr>
              <a:t>29</a:t>
            </a:r>
          </a:p>
        </p:txBody>
      </p:sp>
      <p:sp>
        <p:nvSpPr>
          <p:cNvPr id="97" name="Oval 3"/>
          <p:cNvSpPr>
            <a:spLocks noChangeArrowheads="1"/>
          </p:cNvSpPr>
          <p:nvPr/>
        </p:nvSpPr>
        <p:spPr bwMode="auto">
          <a:xfrm>
            <a:off x="9693485" y="2923202"/>
            <a:ext cx="1235075" cy="1235075"/>
          </a:xfrm>
          <a:prstGeom prst="ellipse">
            <a:avLst/>
          </a:prstGeom>
          <a:solidFill>
            <a:schemeClr val="bg1"/>
          </a:solidFill>
          <a:ln w="28575">
            <a:solidFill>
              <a:schemeClr val="tx1"/>
            </a:solidFill>
            <a:round/>
            <a:headEnd/>
            <a:tailEnd/>
          </a:ln>
          <a:effectLst/>
        </p:spPr>
        <p:txBody>
          <a:bodyPr wrap="none" anchor="ctr"/>
          <a:lstStyle/>
          <a:p>
            <a:pPr algn="ctr"/>
            <a:r>
              <a:rPr lang="en-GB" sz="4400" dirty="0">
                <a:solidFill>
                  <a:srgbClr val="002060"/>
                </a:solidFill>
              </a:rPr>
              <a:t>30</a:t>
            </a:r>
          </a:p>
        </p:txBody>
      </p:sp>
    </p:spTree>
    <p:extLst>
      <p:ext uri="{BB962C8B-B14F-4D97-AF65-F5344CB8AC3E}">
        <p14:creationId xmlns:p14="http://schemas.microsoft.com/office/powerpoint/2010/main" val="3636581615"/>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7"/>
                    </p:tgtEl>
                  </p:cond>
                </p:stCondLst>
                <p:endSync evt="end" delay="0">
                  <p:rtn val="all"/>
                </p:endSync>
                <p:childTnLst>
                  <p:par>
                    <p:cTn id="3" fill="hold">
                      <p:stCondLst>
                        <p:cond delay="0"/>
                      </p:stCondLst>
                      <p:childTnLst>
                        <p:par>
                          <p:cTn id="4" fill="hold">
                            <p:stCondLst>
                              <p:cond delay="0"/>
                            </p:stCondLst>
                            <p:childTnLst>
                              <p:par>
                                <p:cTn id="5" presetID="1" presetClass="exit" presetSubtype="0" fill="hold" grpId="0" nodeType="afterEffect">
                                  <p:stCondLst>
                                    <p:cond delay="1000"/>
                                  </p:stCondLst>
                                  <p:childTnLst>
                                    <p:set>
                                      <p:cBhvr>
                                        <p:cTn id="6" dur="1" fill="hold">
                                          <p:stCondLst>
                                            <p:cond delay="0"/>
                                          </p:stCondLst>
                                        </p:cTn>
                                        <p:tgtEl>
                                          <p:spTgt spid="97"/>
                                        </p:tgtEl>
                                        <p:attrNameLst>
                                          <p:attrName>style.visibility</p:attrName>
                                        </p:attrNameLst>
                                      </p:cBhvr>
                                      <p:to>
                                        <p:strVal val="hidden"/>
                                      </p:to>
                                    </p:set>
                                  </p:childTnLst>
                                </p:cTn>
                              </p:par>
                            </p:childTnLst>
                          </p:cTn>
                        </p:par>
                        <p:par>
                          <p:cTn id="7" fill="hold">
                            <p:stCondLst>
                              <p:cond delay="1000"/>
                            </p:stCondLst>
                            <p:childTnLst>
                              <p:par>
                                <p:cTn id="8" presetID="1" presetClass="exit" presetSubtype="0" fill="hold" grpId="0" nodeType="afterEffect">
                                  <p:stCondLst>
                                    <p:cond delay="1000"/>
                                  </p:stCondLst>
                                  <p:childTnLst>
                                    <p:set>
                                      <p:cBhvr>
                                        <p:cTn id="9" dur="1" fill="hold">
                                          <p:stCondLst>
                                            <p:cond delay="0"/>
                                          </p:stCondLst>
                                        </p:cTn>
                                        <p:tgtEl>
                                          <p:spTgt spid="96"/>
                                        </p:tgtEl>
                                        <p:attrNameLst>
                                          <p:attrName>style.visibility</p:attrName>
                                        </p:attrNameLst>
                                      </p:cBhvr>
                                      <p:to>
                                        <p:strVal val="hidden"/>
                                      </p:to>
                                    </p:set>
                                  </p:childTnLst>
                                </p:cTn>
                              </p:par>
                            </p:childTnLst>
                          </p:cTn>
                        </p:par>
                        <p:par>
                          <p:cTn id="10" fill="hold">
                            <p:stCondLst>
                              <p:cond delay="2000"/>
                            </p:stCondLst>
                            <p:childTnLst>
                              <p:par>
                                <p:cTn id="11" presetID="1" presetClass="exit" presetSubtype="0" fill="hold" grpId="0" nodeType="afterEffect">
                                  <p:stCondLst>
                                    <p:cond delay="1000"/>
                                  </p:stCondLst>
                                  <p:childTnLst>
                                    <p:set>
                                      <p:cBhvr>
                                        <p:cTn id="12" dur="1" fill="hold">
                                          <p:stCondLst>
                                            <p:cond delay="0"/>
                                          </p:stCondLst>
                                        </p:cTn>
                                        <p:tgtEl>
                                          <p:spTgt spid="95"/>
                                        </p:tgtEl>
                                        <p:attrNameLst>
                                          <p:attrName>style.visibility</p:attrName>
                                        </p:attrNameLst>
                                      </p:cBhvr>
                                      <p:to>
                                        <p:strVal val="hidden"/>
                                      </p:to>
                                    </p:set>
                                  </p:childTnLst>
                                </p:cTn>
                              </p:par>
                            </p:childTnLst>
                          </p:cTn>
                        </p:par>
                        <p:par>
                          <p:cTn id="13" fill="hold">
                            <p:stCondLst>
                              <p:cond delay="3000"/>
                            </p:stCondLst>
                            <p:childTnLst>
                              <p:par>
                                <p:cTn id="14" presetID="1" presetClass="exit" presetSubtype="0" fill="hold" grpId="0" nodeType="afterEffect">
                                  <p:stCondLst>
                                    <p:cond delay="1000"/>
                                  </p:stCondLst>
                                  <p:childTnLst>
                                    <p:set>
                                      <p:cBhvr>
                                        <p:cTn id="15" dur="1" fill="hold">
                                          <p:stCondLst>
                                            <p:cond delay="0"/>
                                          </p:stCondLst>
                                        </p:cTn>
                                        <p:tgtEl>
                                          <p:spTgt spid="94"/>
                                        </p:tgtEl>
                                        <p:attrNameLst>
                                          <p:attrName>style.visibility</p:attrName>
                                        </p:attrNameLst>
                                      </p:cBhvr>
                                      <p:to>
                                        <p:strVal val="hidden"/>
                                      </p:to>
                                    </p:set>
                                  </p:childTnLst>
                                </p:cTn>
                              </p:par>
                            </p:childTnLst>
                          </p:cTn>
                        </p:par>
                        <p:par>
                          <p:cTn id="16" fill="hold">
                            <p:stCondLst>
                              <p:cond delay="4000"/>
                            </p:stCondLst>
                            <p:childTnLst>
                              <p:par>
                                <p:cTn id="17" presetID="1" presetClass="exit" presetSubtype="0" fill="hold" grpId="0" nodeType="afterEffect">
                                  <p:stCondLst>
                                    <p:cond delay="1000"/>
                                  </p:stCondLst>
                                  <p:childTnLst>
                                    <p:set>
                                      <p:cBhvr>
                                        <p:cTn id="18" dur="1" fill="hold">
                                          <p:stCondLst>
                                            <p:cond delay="0"/>
                                          </p:stCondLst>
                                        </p:cTn>
                                        <p:tgtEl>
                                          <p:spTgt spid="93"/>
                                        </p:tgtEl>
                                        <p:attrNameLst>
                                          <p:attrName>style.visibility</p:attrName>
                                        </p:attrNameLst>
                                      </p:cBhvr>
                                      <p:to>
                                        <p:strVal val="hidden"/>
                                      </p:to>
                                    </p:set>
                                  </p:childTnLst>
                                </p:cTn>
                              </p:par>
                            </p:childTnLst>
                          </p:cTn>
                        </p:par>
                        <p:par>
                          <p:cTn id="19" fill="hold">
                            <p:stCondLst>
                              <p:cond delay="5000"/>
                            </p:stCondLst>
                            <p:childTnLst>
                              <p:par>
                                <p:cTn id="20" presetID="1" presetClass="exit" presetSubtype="0" fill="hold" grpId="0" nodeType="afterEffect">
                                  <p:stCondLst>
                                    <p:cond delay="1000"/>
                                  </p:stCondLst>
                                  <p:childTnLst>
                                    <p:set>
                                      <p:cBhvr>
                                        <p:cTn id="21" dur="1" fill="hold">
                                          <p:stCondLst>
                                            <p:cond delay="0"/>
                                          </p:stCondLst>
                                        </p:cTn>
                                        <p:tgtEl>
                                          <p:spTgt spid="92"/>
                                        </p:tgtEl>
                                        <p:attrNameLst>
                                          <p:attrName>style.visibility</p:attrName>
                                        </p:attrNameLst>
                                      </p:cBhvr>
                                      <p:to>
                                        <p:strVal val="hidden"/>
                                      </p:to>
                                    </p:set>
                                  </p:childTnLst>
                                </p:cTn>
                              </p:par>
                            </p:childTnLst>
                          </p:cTn>
                        </p:par>
                        <p:par>
                          <p:cTn id="22" fill="hold">
                            <p:stCondLst>
                              <p:cond delay="6000"/>
                            </p:stCondLst>
                            <p:childTnLst>
                              <p:par>
                                <p:cTn id="23" presetID="1" presetClass="exit" presetSubtype="0" fill="hold" grpId="0" nodeType="afterEffect">
                                  <p:stCondLst>
                                    <p:cond delay="1000"/>
                                  </p:stCondLst>
                                  <p:childTnLst>
                                    <p:set>
                                      <p:cBhvr>
                                        <p:cTn id="24" dur="1" fill="hold">
                                          <p:stCondLst>
                                            <p:cond delay="0"/>
                                          </p:stCondLst>
                                        </p:cTn>
                                        <p:tgtEl>
                                          <p:spTgt spid="91"/>
                                        </p:tgtEl>
                                        <p:attrNameLst>
                                          <p:attrName>style.visibility</p:attrName>
                                        </p:attrNameLst>
                                      </p:cBhvr>
                                      <p:to>
                                        <p:strVal val="hidden"/>
                                      </p:to>
                                    </p:set>
                                  </p:childTnLst>
                                </p:cTn>
                              </p:par>
                            </p:childTnLst>
                          </p:cTn>
                        </p:par>
                        <p:par>
                          <p:cTn id="25" fill="hold">
                            <p:stCondLst>
                              <p:cond delay="7000"/>
                            </p:stCondLst>
                            <p:childTnLst>
                              <p:par>
                                <p:cTn id="26" presetID="1" presetClass="exit" presetSubtype="0" fill="hold" grpId="0" nodeType="afterEffect">
                                  <p:stCondLst>
                                    <p:cond delay="1000"/>
                                  </p:stCondLst>
                                  <p:childTnLst>
                                    <p:set>
                                      <p:cBhvr>
                                        <p:cTn id="27" dur="1" fill="hold">
                                          <p:stCondLst>
                                            <p:cond delay="0"/>
                                          </p:stCondLst>
                                        </p:cTn>
                                        <p:tgtEl>
                                          <p:spTgt spid="90"/>
                                        </p:tgtEl>
                                        <p:attrNameLst>
                                          <p:attrName>style.visibility</p:attrName>
                                        </p:attrNameLst>
                                      </p:cBhvr>
                                      <p:to>
                                        <p:strVal val="hidden"/>
                                      </p:to>
                                    </p:set>
                                  </p:childTnLst>
                                </p:cTn>
                              </p:par>
                            </p:childTnLst>
                          </p:cTn>
                        </p:par>
                        <p:par>
                          <p:cTn id="28" fill="hold">
                            <p:stCondLst>
                              <p:cond delay="8000"/>
                            </p:stCondLst>
                            <p:childTnLst>
                              <p:par>
                                <p:cTn id="29" presetID="1" presetClass="exit" presetSubtype="0" fill="hold" grpId="0" nodeType="afterEffect">
                                  <p:stCondLst>
                                    <p:cond delay="1000"/>
                                  </p:stCondLst>
                                  <p:childTnLst>
                                    <p:set>
                                      <p:cBhvr>
                                        <p:cTn id="30" dur="1" fill="hold">
                                          <p:stCondLst>
                                            <p:cond delay="0"/>
                                          </p:stCondLst>
                                        </p:cTn>
                                        <p:tgtEl>
                                          <p:spTgt spid="89"/>
                                        </p:tgtEl>
                                        <p:attrNameLst>
                                          <p:attrName>style.visibility</p:attrName>
                                        </p:attrNameLst>
                                      </p:cBhvr>
                                      <p:to>
                                        <p:strVal val="hidden"/>
                                      </p:to>
                                    </p:set>
                                  </p:childTnLst>
                                </p:cTn>
                              </p:par>
                            </p:childTnLst>
                          </p:cTn>
                        </p:par>
                        <p:par>
                          <p:cTn id="31" fill="hold">
                            <p:stCondLst>
                              <p:cond delay="9000"/>
                            </p:stCondLst>
                            <p:childTnLst>
                              <p:par>
                                <p:cTn id="32" presetID="1" presetClass="exit" presetSubtype="0" fill="hold" grpId="0" nodeType="afterEffect">
                                  <p:stCondLst>
                                    <p:cond delay="1000"/>
                                  </p:stCondLst>
                                  <p:childTnLst>
                                    <p:set>
                                      <p:cBhvr>
                                        <p:cTn id="33" dur="1" fill="hold">
                                          <p:stCondLst>
                                            <p:cond delay="0"/>
                                          </p:stCondLst>
                                        </p:cTn>
                                        <p:tgtEl>
                                          <p:spTgt spid="88"/>
                                        </p:tgtEl>
                                        <p:attrNameLst>
                                          <p:attrName>style.visibility</p:attrName>
                                        </p:attrNameLst>
                                      </p:cBhvr>
                                      <p:to>
                                        <p:strVal val="hidden"/>
                                      </p:to>
                                    </p:set>
                                  </p:childTnLst>
                                </p:cTn>
                              </p:par>
                            </p:childTnLst>
                          </p:cTn>
                        </p:par>
                        <p:par>
                          <p:cTn id="34" fill="hold">
                            <p:stCondLst>
                              <p:cond delay="10000"/>
                            </p:stCondLst>
                            <p:childTnLst>
                              <p:par>
                                <p:cTn id="35" presetID="1" presetClass="exit" presetSubtype="0" fill="hold" grpId="0" nodeType="afterEffect">
                                  <p:stCondLst>
                                    <p:cond delay="1000"/>
                                  </p:stCondLst>
                                  <p:childTnLst>
                                    <p:set>
                                      <p:cBhvr>
                                        <p:cTn id="36" dur="1" fill="hold">
                                          <p:stCondLst>
                                            <p:cond delay="0"/>
                                          </p:stCondLst>
                                        </p:cTn>
                                        <p:tgtEl>
                                          <p:spTgt spid="87"/>
                                        </p:tgtEl>
                                        <p:attrNameLst>
                                          <p:attrName>style.visibility</p:attrName>
                                        </p:attrNameLst>
                                      </p:cBhvr>
                                      <p:to>
                                        <p:strVal val="hidden"/>
                                      </p:to>
                                    </p:set>
                                  </p:childTnLst>
                                </p:cTn>
                              </p:par>
                            </p:childTnLst>
                          </p:cTn>
                        </p:par>
                        <p:par>
                          <p:cTn id="37" fill="hold">
                            <p:stCondLst>
                              <p:cond delay="11000"/>
                            </p:stCondLst>
                            <p:childTnLst>
                              <p:par>
                                <p:cTn id="38" presetID="1" presetClass="exit" presetSubtype="0" fill="hold" grpId="0" nodeType="afterEffect">
                                  <p:stCondLst>
                                    <p:cond delay="1000"/>
                                  </p:stCondLst>
                                  <p:childTnLst>
                                    <p:set>
                                      <p:cBhvr>
                                        <p:cTn id="39" dur="1" fill="hold">
                                          <p:stCondLst>
                                            <p:cond delay="0"/>
                                          </p:stCondLst>
                                        </p:cTn>
                                        <p:tgtEl>
                                          <p:spTgt spid="86"/>
                                        </p:tgtEl>
                                        <p:attrNameLst>
                                          <p:attrName>style.visibility</p:attrName>
                                        </p:attrNameLst>
                                      </p:cBhvr>
                                      <p:to>
                                        <p:strVal val="hidden"/>
                                      </p:to>
                                    </p:set>
                                  </p:childTnLst>
                                </p:cTn>
                              </p:par>
                            </p:childTnLst>
                          </p:cTn>
                        </p:par>
                        <p:par>
                          <p:cTn id="40" fill="hold">
                            <p:stCondLst>
                              <p:cond delay="12000"/>
                            </p:stCondLst>
                            <p:childTnLst>
                              <p:par>
                                <p:cTn id="41" presetID="1" presetClass="exit" presetSubtype="0" fill="hold" grpId="0" nodeType="afterEffect">
                                  <p:stCondLst>
                                    <p:cond delay="1000"/>
                                  </p:stCondLst>
                                  <p:childTnLst>
                                    <p:set>
                                      <p:cBhvr>
                                        <p:cTn id="42" dur="1" fill="hold">
                                          <p:stCondLst>
                                            <p:cond delay="0"/>
                                          </p:stCondLst>
                                        </p:cTn>
                                        <p:tgtEl>
                                          <p:spTgt spid="85"/>
                                        </p:tgtEl>
                                        <p:attrNameLst>
                                          <p:attrName>style.visibility</p:attrName>
                                        </p:attrNameLst>
                                      </p:cBhvr>
                                      <p:to>
                                        <p:strVal val="hidden"/>
                                      </p:to>
                                    </p:set>
                                  </p:childTnLst>
                                </p:cTn>
                              </p:par>
                            </p:childTnLst>
                          </p:cTn>
                        </p:par>
                        <p:par>
                          <p:cTn id="43" fill="hold">
                            <p:stCondLst>
                              <p:cond delay="13000"/>
                            </p:stCondLst>
                            <p:childTnLst>
                              <p:par>
                                <p:cTn id="44" presetID="1" presetClass="exit" presetSubtype="0" fill="hold" grpId="0" nodeType="afterEffect">
                                  <p:stCondLst>
                                    <p:cond delay="1000"/>
                                  </p:stCondLst>
                                  <p:childTnLst>
                                    <p:set>
                                      <p:cBhvr>
                                        <p:cTn id="45" dur="1" fill="hold">
                                          <p:stCondLst>
                                            <p:cond delay="0"/>
                                          </p:stCondLst>
                                        </p:cTn>
                                        <p:tgtEl>
                                          <p:spTgt spid="84"/>
                                        </p:tgtEl>
                                        <p:attrNameLst>
                                          <p:attrName>style.visibility</p:attrName>
                                        </p:attrNameLst>
                                      </p:cBhvr>
                                      <p:to>
                                        <p:strVal val="hidden"/>
                                      </p:to>
                                    </p:set>
                                  </p:childTnLst>
                                </p:cTn>
                              </p:par>
                            </p:childTnLst>
                          </p:cTn>
                        </p:par>
                        <p:par>
                          <p:cTn id="46" fill="hold">
                            <p:stCondLst>
                              <p:cond delay="14000"/>
                            </p:stCondLst>
                            <p:childTnLst>
                              <p:par>
                                <p:cTn id="47" presetID="1" presetClass="exit" presetSubtype="0" fill="hold" grpId="0" nodeType="afterEffect">
                                  <p:stCondLst>
                                    <p:cond delay="1000"/>
                                  </p:stCondLst>
                                  <p:childTnLst>
                                    <p:set>
                                      <p:cBhvr>
                                        <p:cTn id="48" dur="1" fill="hold">
                                          <p:stCondLst>
                                            <p:cond delay="0"/>
                                          </p:stCondLst>
                                        </p:cTn>
                                        <p:tgtEl>
                                          <p:spTgt spid="83"/>
                                        </p:tgtEl>
                                        <p:attrNameLst>
                                          <p:attrName>style.visibility</p:attrName>
                                        </p:attrNameLst>
                                      </p:cBhvr>
                                      <p:to>
                                        <p:strVal val="hidden"/>
                                      </p:to>
                                    </p:set>
                                  </p:childTnLst>
                                </p:cTn>
                              </p:par>
                            </p:childTnLst>
                          </p:cTn>
                        </p:par>
                        <p:par>
                          <p:cTn id="49" fill="hold">
                            <p:stCondLst>
                              <p:cond delay="15000"/>
                            </p:stCondLst>
                            <p:childTnLst>
                              <p:par>
                                <p:cTn id="50" presetID="1" presetClass="exit" presetSubtype="0" fill="hold" grpId="0" nodeType="afterEffect">
                                  <p:stCondLst>
                                    <p:cond delay="1000"/>
                                  </p:stCondLst>
                                  <p:childTnLst>
                                    <p:set>
                                      <p:cBhvr>
                                        <p:cTn id="51" dur="1" fill="hold">
                                          <p:stCondLst>
                                            <p:cond delay="0"/>
                                          </p:stCondLst>
                                        </p:cTn>
                                        <p:tgtEl>
                                          <p:spTgt spid="82"/>
                                        </p:tgtEl>
                                        <p:attrNameLst>
                                          <p:attrName>style.visibility</p:attrName>
                                        </p:attrNameLst>
                                      </p:cBhvr>
                                      <p:to>
                                        <p:strVal val="hidden"/>
                                      </p:to>
                                    </p:set>
                                  </p:childTnLst>
                                </p:cTn>
                              </p:par>
                            </p:childTnLst>
                          </p:cTn>
                        </p:par>
                        <p:par>
                          <p:cTn id="52" fill="hold">
                            <p:stCondLst>
                              <p:cond delay="16000"/>
                            </p:stCondLst>
                            <p:childTnLst>
                              <p:par>
                                <p:cTn id="53" presetID="1" presetClass="exit" presetSubtype="0" fill="hold" grpId="0" nodeType="afterEffect">
                                  <p:stCondLst>
                                    <p:cond delay="1000"/>
                                  </p:stCondLst>
                                  <p:childTnLst>
                                    <p:set>
                                      <p:cBhvr>
                                        <p:cTn id="54" dur="1" fill="hold">
                                          <p:stCondLst>
                                            <p:cond delay="0"/>
                                          </p:stCondLst>
                                        </p:cTn>
                                        <p:tgtEl>
                                          <p:spTgt spid="81"/>
                                        </p:tgtEl>
                                        <p:attrNameLst>
                                          <p:attrName>style.visibility</p:attrName>
                                        </p:attrNameLst>
                                      </p:cBhvr>
                                      <p:to>
                                        <p:strVal val="hidden"/>
                                      </p:to>
                                    </p:set>
                                  </p:childTnLst>
                                </p:cTn>
                              </p:par>
                            </p:childTnLst>
                          </p:cTn>
                        </p:par>
                        <p:par>
                          <p:cTn id="55" fill="hold">
                            <p:stCondLst>
                              <p:cond delay="17000"/>
                            </p:stCondLst>
                            <p:childTnLst>
                              <p:par>
                                <p:cTn id="56" presetID="1" presetClass="exit" presetSubtype="0" fill="hold" grpId="0" nodeType="afterEffect">
                                  <p:stCondLst>
                                    <p:cond delay="1000"/>
                                  </p:stCondLst>
                                  <p:childTnLst>
                                    <p:set>
                                      <p:cBhvr>
                                        <p:cTn id="57" dur="1" fill="hold">
                                          <p:stCondLst>
                                            <p:cond delay="0"/>
                                          </p:stCondLst>
                                        </p:cTn>
                                        <p:tgtEl>
                                          <p:spTgt spid="80"/>
                                        </p:tgtEl>
                                        <p:attrNameLst>
                                          <p:attrName>style.visibility</p:attrName>
                                        </p:attrNameLst>
                                      </p:cBhvr>
                                      <p:to>
                                        <p:strVal val="hidden"/>
                                      </p:to>
                                    </p:set>
                                  </p:childTnLst>
                                </p:cTn>
                              </p:par>
                            </p:childTnLst>
                          </p:cTn>
                        </p:par>
                        <p:par>
                          <p:cTn id="58" fill="hold">
                            <p:stCondLst>
                              <p:cond delay="18000"/>
                            </p:stCondLst>
                            <p:childTnLst>
                              <p:par>
                                <p:cTn id="59" presetID="1" presetClass="exit" presetSubtype="0" fill="hold" grpId="0" nodeType="afterEffect">
                                  <p:stCondLst>
                                    <p:cond delay="1000"/>
                                  </p:stCondLst>
                                  <p:childTnLst>
                                    <p:set>
                                      <p:cBhvr>
                                        <p:cTn id="60" dur="1" fill="hold">
                                          <p:stCondLst>
                                            <p:cond delay="0"/>
                                          </p:stCondLst>
                                        </p:cTn>
                                        <p:tgtEl>
                                          <p:spTgt spid="79"/>
                                        </p:tgtEl>
                                        <p:attrNameLst>
                                          <p:attrName>style.visibility</p:attrName>
                                        </p:attrNameLst>
                                      </p:cBhvr>
                                      <p:to>
                                        <p:strVal val="hidden"/>
                                      </p:to>
                                    </p:set>
                                  </p:childTnLst>
                                </p:cTn>
                              </p:par>
                            </p:childTnLst>
                          </p:cTn>
                        </p:par>
                        <p:par>
                          <p:cTn id="61" fill="hold">
                            <p:stCondLst>
                              <p:cond delay="19000"/>
                            </p:stCondLst>
                            <p:childTnLst>
                              <p:par>
                                <p:cTn id="62" presetID="1" presetClass="exit" presetSubtype="0" fill="hold" grpId="0" nodeType="afterEffect">
                                  <p:stCondLst>
                                    <p:cond delay="1000"/>
                                  </p:stCondLst>
                                  <p:childTnLst>
                                    <p:set>
                                      <p:cBhvr>
                                        <p:cTn id="63" dur="1" fill="hold">
                                          <p:stCondLst>
                                            <p:cond delay="0"/>
                                          </p:stCondLst>
                                        </p:cTn>
                                        <p:tgtEl>
                                          <p:spTgt spid="78"/>
                                        </p:tgtEl>
                                        <p:attrNameLst>
                                          <p:attrName>style.visibility</p:attrName>
                                        </p:attrNameLst>
                                      </p:cBhvr>
                                      <p:to>
                                        <p:strVal val="hidden"/>
                                      </p:to>
                                    </p:set>
                                  </p:childTnLst>
                                </p:cTn>
                              </p:par>
                            </p:childTnLst>
                          </p:cTn>
                        </p:par>
                        <p:par>
                          <p:cTn id="64" fill="hold">
                            <p:stCondLst>
                              <p:cond delay="20000"/>
                            </p:stCondLst>
                            <p:childTnLst>
                              <p:par>
                                <p:cTn id="65" presetID="1" presetClass="exit" presetSubtype="0" fill="hold" grpId="0" nodeType="afterEffect">
                                  <p:stCondLst>
                                    <p:cond delay="1000"/>
                                  </p:stCondLst>
                                  <p:childTnLst>
                                    <p:set>
                                      <p:cBhvr>
                                        <p:cTn id="66" dur="1" fill="hold">
                                          <p:stCondLst>
                                            <p:cond delay="0"/>
                                          </p:stCondLst>
                                        </p:cTn>
                                        <p:tgtEl>
                                          <p:spTgt spid="77"/>
                                        </p:tgtEl>
                                        <p:attrNameLst>
                                          <p:attrName>style.visibility</p:attrName>
                                        </p:attrNameLst>
                                      </p:cBhvr>
                                      <p:to>
                                        <p:strVal val="hidden"/>
                                      </p:to>
                                    </p:set>
                                  </p:childTnLst>
                                </p:cTn>
                              </p:par>
                            </p:childTnLst>
                          </p:cTn>
                        </p:par>
                        <p:par>
                          <p:cTn id="67" fill="hold">
                            <p:stCondLst>
                              <p:cond delay="21000"/>
                            </p:stCondLst>
                            <p:childTnLst>
                              <p:par>
                                <p:cTn id="68" presetID="1" presetClass="exit" presetSubtype="0" fill="hold" grpId="0" nodeType="afterEffect">
                                  <p:stCondLst>
                                    <p:cond delay="1000"/>
                                  </p:stCondLst>
                                  <p:childTnLst>
                                    <p:set>
                                      <p:cBhvr>
                                        <p:cTn id="69" dur="1" fill="hold">
                                          <p:stCondLst>
                                            <p:cond delay="0"/>
                                          </p:stCondLst>
                                        </p:cTn>
                                        <p:tgtEl>
                                          <p:spTgt spid="76"/>
                                        </p:tgtEl>
                                        <p:attrNameLst>
                                          <p:attrName>style.visibility</p:attrName>
                                        </p:attrNameLst>
                                      </p:cBhvr>
                                      <p:to>
                                        <p:strVal val="hidden"/>
                                      </p:to>
                                    </p:set>
                                  </p:childTnLst>
                                </p:cTn>
                              </p:par>
                            </p:childTnLst>
                          </p:cTn>
                        </p:par>
                        <p:par>
                          <p:cTn id="70" fill="hold">
                            <p:stCondLst>
                              <p:cond delay="22000"/>
                            </p:stCondLst>
                            <p:childTnLst>
                              <p:par>
                                <p:cTn id="71" presetID="1" presetClass="exit" presetSubtype="0" fill="hold" grpId="0" nodeType="afterEffect">
                                  <p:stCondLst>
                                    <p:cond delay="1000"/>
                                  </p:stCondLst>
                                  <p:childTnLst>
                                    <p:set>
                                      <p:cBhvr>
                                        <p:cTn id="72" dur="1" fill="hold">
                                          <p:stCondLst>
                                            <p:cond delay="0"/>
                                          </p:stCondLst>
                                        </p:cTn>
                                        <p:tgtEl>
                                          <p:spTgt spid="75"/>
                                        </p:tgtEl>
                                        <p:attrNameLst>
                                          <p:attrName>style.visibility</p:attrName>
                                        </p:attrNameLst>
                                      </p:cBhvr>
                                      <p:to>
                                        <p:strVal val="hidden"/>
                                      </p:to>
                                    </p:set>
                                  </p:childTnLst>
                                </p:cTn>
                              </p:par>
                            </p:childTnLst>
                          </p:cTn>
                        </p:par>
                        <p:par>
                          <p:cTn id="73" fill="hold">
                            <p:stCondLst>
                              <p:cond delay="23000"/>
                            </p:stCondLst>
                            <p:childTnLst>
                              <p:par>
                                <p:cTn id="74" presetID="1" presetClass="exit" presetSubtype="0" fill="hold" grpId="0" nodeType="afterEffect">
                                  <p:stCondLst>
                                    <p:cond delay="1000"/>
                                  </p:stCondLst>
                                  <p:childTnLst>
                                    <p:set>
                                      <p:cBhvr>
                                        <p:cTn id="75" dur="1" fill="hold">
                                          <p:stCondLst>
                                            <p:cond delay="0"/>
                                          </p:stCondLst>
                                        </p:cTn>
                                        <p:tgtEl>
                                          <p:spTgt spid="74"/>
                                        </p:tgtEl>
                                        <p:attrNameLst>
                                          <p:attrName>style.visibility</p:attrName>
                                        </p:attrNameLst>
                                      </p:cBhvr>
                                      <p:to>
                                        <p:strVal val="hidden"/>
                                      </p:to>
                                    </p:set>
                                  </p:childTnLst>
                                </p:cTn>
                              </p:par>
                            </p:childTnLst>
                          </p:cTn>
                        </p:par>
                        <p:par>
                          <p:cTn id="76" fill="hold">
                            <p:stCondLst>
                              <p:cond delay="24000"/>
                            </p:stCondLst>
                            <p:childTnLst>
                              <p:par>
                                <p:cTn id="77" presetID="1" presetClass="exit" presetSubtype="0" fill="hold" grpId="0" nodeType="afterEffect">
                                  <p:stCondLst>
                                    <p:cond delay="1000"/>
                                  </p:stCondLst>
                                  <p:childTnLst>
                                    <p:set>
                                      <p:cBhvr>
                                        <p:cTn id="78" dur="1" fill="hold">
                                          <p:stCondLst>
                                            <p:cond delay="0"/>
                                          </p:stCondLst>
                                        </p:cTn>
                                        <p:tgtEl>
                                          <p:spTgt spid="73"/>
                                        </p:tgtEl>
                                        <p:attrNameLst>
                                          <p:attrName>style.visibility</p:attrName>
                                        </p:attrNameLst>
                                      </p:cBhvr>
                                      <p:to>
                                        <p:strVal val="hidden"/>
                                      </p:to>
                                    </p:set>
                                  </p:childTnLst>
                                </p:cTn>
                              </p:par>
                            </p:childTnLst>
                          </p:cTn>
                        </p:par>
                        <p:par>
                          <p:cTn id="79" fill="hold">
                            <p:stCondLst>
                              <p:cond delay="25000"/>
                            </p:stCondLst>
                            <p:childTnLst>
                              <p:par>
                                <p:cTn id="80" presetID="1" presetClass="exit" presetSubtype="0" fill="hold" grpId="0" nodeType="afterEffect">
                                  <p:stCondLst>
                                    <p:cond delay="1000"/>
                                  </p:stCondLst>
                                  <p:childTnLst>
                                    <p:set>
                                      <p:cBhvr>
                                        <p:cTn id="81" dur="1" fill="hold">
                                          <p:stCondLst>
                                            <p:cond delay="0"/>
                                          </p:stCondLst>
                                        </p:cTn>
                                        <p:tgtEl>
                                          <p:spTgt spid="72"/>
                                        </p:tgtEl>
                                        <p:attrNameLst>
                                          <p:attrName>style.visibility</p:attrName>
                                        </p:attrNameLst>
                                      </p:cBhvr>
                                      <p:to>
                                        <p:strVal val="hidden"/>
                                      </p:to>
                                    </p:set>
                                  </p:childTnLst>
                                </p:cTn>
                              </p:par>
                            </p:childTnLst>
                          </p:cTn>
                        </p:par>
                        <p:par>
                          <p:cTn id="82" fill="hold">
                            <p:stCondLst>
                              <p:cond delay="26000"/>
                            </p:stCondLst>
                            <p:childTnLst>
                              <p:par>
                                <p:cTn id="83" presetID="1" presetClass="exit" presetSubtype="0" fill="hold" grpId="0" nodeType="afterEffect">
                                  <p:stCondLst>
                                    <p:cond delay="1000"/>
                                  </p:stCondLst>
                                  <p:childTnLst>
                                    <p:set>
                                      <p:cBhvr>
                                        <p:cTn id="84" dur="1" fill="hold">
                                          <p:stCondLst>
                                            <p:cond delay="0"/>
                                          </p:stCondLst>
                                        </p:cTn>
                                        <p:tgtEl>
                                          <p:spTgt spid="71"/>
                                        </p:tgtEl>
                                        <p:attrNameLst>
                                          <p:attrName>style.visibility</p:attrName>
                                        </p:attrNameLst>
                                      </p:cBhvr>
                                      <p:to>
                                        <p:strVal val="hidden"/>
                                      </p:to>
                                    </p:set>
                                  </p:childTnLst>
                                </p:cTn>
                              </p:par>
                            </p:childTnLst>
                          </p:cTn>
                        </p:par>
                        <p:par>
                          <p:cTn id="85" fill="hold">
                            <p:stCondLst>
                              <p:cond delay="27000"/>
                            </p:stCondLst>
                            <p:childTnLst>
                              <p:par>
                                <p:cTn id="86" presetID="1" presetClass="exit" presetSubtype="0" fill="hold" grpId="0" nodeType="afterEffect">
                                  <p:stCondLst>
                                    <p:cond delay="1000"/>
                                  </p:stCondLst>
                                  <p:childTnLst>
                                    <p:set>
                                      <p:cBhvr>
                                        <p:cTn id="87" dur="1" fill="hold">
                                          <p:stCondLst>
                                            <p:cond delay="0"/>
                                          </p:stCondLst>
                                        </p:cTn>
                                        <p:tgtEl>
                                          <p:spTgt spid="70"/>
                                        </p:tgtEl>
                                        <p:attrNameLst>
                                          <p:attrName>style.visibility</p:attrName>
                                        </p:attrNameLst>
                                      </p:cBhvr>
                                      <p:to>
                                        <p:strVal val="hidden"/>
                                      </p:to>
                                    </p:set>
                                  </p:childTnLst>
                                </p:cTn>
                              </p:par>
                            </p:childTnLst>
                          </p:cTn>
                        </p:par>
                        <p:par>
                          <p:cTn id="88" fill="hold">
                            <p:stCondLst>
                              <p:cond delay="28000"/>
                            </p:stCondLst>
                            <p:childTnLst>
                              <p:par>
                                <p:cTn id="89" presetID="1" presetClass="exit" presetSubtype="0" fill="hold" grpId="0" nodeType="afterEffect">
                                  <p:stCondLst>
                                    <p:cond delay="1000"/>
                                  </p:stCondLst>
                                  <p:childTnLst>
                                    <p:set>
                                      <p:cBhvr>
                                        <p:cTn id="90" dur="1" fill="hold">
                                          <p:stCondLst>
                                            <p:cond delay="0"/>
                                          </p:stCondLst>
                                        </p:cTn>
                                        <p:tgtEl>
                                          <p:spTgt spid="69"/>
                                        </p:tgtEl>
                                        <p:attrNameLst>
                                          <p:attrName>style.visibility</p:attrName>
                                        </p:attrNameLst>
                                      </p:cBhvr>
                                      <p:to>
                                        <p:strVal val="hidden"/>
                                      </p:to>
                                    </p:set>
                                  </p:childTnLst>
                                </p:cTn>
                              </p:par>
                            </p:childTnLst>
                          </p:cTn>
                        </p:par>
                        <p:par>
                          <p:cTn id="91" fill="hold">
                            <p:stCondLst>
                              <p:cond delay="29000"/>
                            </p:stCondLst>
                            <p:childTnLst>
                              <p:par>
                                <p:cTn id="92" presetID="1" presetClass="exit" presetSubtype="0" fill="hold" grpId="0" nodeType="afterEffect">
                                  <p:stCondLst>
                                    <p:cond delay="1000"/>
                                  </p:stCondLst>
                                  <p:childTnLst>
                                    <p:set>
                                      <p:cBhvr>
                                        <p:cTn id="93" dur="1" fill="hold">
                                          <p:stCondLst>
                                            <p:cond delay="0"/>
                                          </p:stCondLst>
                                        </p:cTn>
                                        <p:tgtEl>
                                          <p:spTgt spid="68"/>
                                        </p:tgtEl>
                                        <p:attrNameLst>
                                          <p:attrName>style.visibility</p:attrName>
                                        </p:attrNameLst>
                                      </p:cBhvr>
                                      <p:to>
                                        <p:strVal val="hidden"/>
                                      </p:to>
                                    </p:set>
                                  </p:childTnLst>
                                </p:cTn>
                              </p:par>
                            </p:childTnLst>
                          </p:cTn>
                        </p:par>
                      </p:childTnLst>
                    </p:cTn>
                  </p:par>
                </p:childTnLst>
              </p:cTn>
              <p:nextCondLst>
                <p:cond evt="onClick" delay="0">
                  <p:tgtEl>
                    <p:spTgt spid="97"/>
                  </p:tgtEl>
                </p:cond>
              </p:nextCondLst>
            </p:seq>
          </p:childTnLst>
        </p:cTn>
      </p:par>
    </p:tnLst>
    <p:bldLst>
      <p:bldP spid="68" grpId="0" animBg="1"/>
      <p:bldP spid="69" grpId="0" animBg="1"/>
      <p:bldP spid="70" grpId="0" animBg="1"/>
      <p:bldP spid="71" grpId="0" animBg="1"/>
      <p:bldP spid="72" grpId="0" animBg="1"/>
      <p:bldP spid="73" grpId="0" animBg="1"/>
      <p:bldP spid="74" grpId="0" animBg="1"/>
      <p:bldP spid="75" grpId="0" animBg="1"/>
      <p:bldP spid="76" grpId="0" animBg="1"/>
      <p:bldP spid="77" grpId="0" animBg="1"/>
      <p:bldP spid="78" grpId="0" animBg="1"/>
      <p:bldP spid="79" grpId="0" animBg="1"/>
      <p:bldP spid="80" grpId="0" animBg="1"/>
      <p:bldP spid="81" grpId="0" animBg="1"/>
      <p:bldP spid="82" grpId="0" animBg="1"/>
      <p:bldP spid="83" grpId="0" animBg="1"/>
      <p:bldP spid="84" grpId="0" animBg="1"/>
      <p:bldP spid="85" grpId="0" animBg="1"/>
      <p:bldP spid="86" grpId="0" animBg="1"/>
      <p:bldP spid="87" grpId="0" animBg="1"/>
      <p:bldP spid="88" grpId="0" animBg="1"/>
      <p:bldP spid="89" grpId="0" animBg="1"/>
      <p:bldP spid="90" grpId="0" animBg="1"/>
      <p:bldP spid="91" grpId="0" animBg="1"/>
      <p:bldP spid="92" grpId="0" animBg="1"/>
      <p:bldP spid="93" grpId="0" animBg="1"/>
      <p:bldP spid="94" grpId="0" animBg="1"/>
      <p:bldP spid="95" grpId="0" animBg="1"/>
      <p:bldP spid="96" grpId="0" animBg="1"/>
      <p:bldP spid="9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6577" b="7372"/>
          <a:stretch/>
        </p:blipFill>
        <p:spPr bwMode="auto">
          <a:xfrm>
            <a:off x="0" y="-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a:bodyPr>
          <a:lstStyle/>
          <a:p>
            <a:pPr algn="ctr"/>
            <a:r>
              <a:rPr lang="en-US" sz="6600" dirty="0" smtClean="0"/>
              <a:t>The Camera Lens</a:t>
            </a:r>
            <a:endParaRPr lang="en-US" sz="6600" dirty="0"/>
          </a:p>
        </p:txBody>
      </p:sp>
      <p:sp>
        <p:nvSpPr>
          <p:cNvPr id="3" name="Content Placeholder 2"/>
          <p:cNvSpPr>
            <a:spLocks noGrp="1"/>
          </p:cNvSpPr>
          <p:nvPr>
            <p:ph idx="1"/>
          </p:nvPr>
        </p:nvSpPr>
        <p:spPr>
          <a:xfrm>
            <a:off x="316850" y="1810634"/>
            <a:ext cx="3340750" cy="4742566"/>
          </a:xfrm>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a:bodyPr>
          <a:lstStyle/>
          <a:p>
            <a:r>
              <a:rPr lang="en-US" sz="3600" dirty="0" smtClean="0"/>
              <a:t>Image based question </a:t>
            </a:r>
          </a:p>
          <a:p>
            <a:r>
              <a:rPr lang="en-US" sz="3600" i="1" dirty="0" smtClean="0"/>
              <a:t>Describe</a:t>
            </a:r>
            <a:r>
              <a:rPr lang="en-US" sz="3600" dirty="0" smtClean="0"/>
              <a:t> </a:t>
            </a:r>
          </a:p>
          <a:p>
            <a:r>
              <a:rPr lang="en-US" sz="3600" dirty="0" smtClean="0"/>
              <a:t>Useful planning strategy </a:t>
            </a:r>
          </a:p>
          <a:p>
            <a:r>
              <a:rPr lang="en-US" sz="3600" b="1" dirty="0" smtClean="0"/>
              <a:t>You</a:t>
            </a:r>
            <a:r>
              <a:rPr lang="en-US" sz="3600" dirty="0" smtClean="0"/>
              <a:t> are in control of the lens </a:t>
            </a:r>
            <a:endParaRPr lang="en-US" sz="3600" dirty="0"/>
          </a:p>
        </p:txBody>
      </p:sp>
      <p:pic>
        <p:nvPicPr>
          <p:cNvPr id="2052" name="Picture 4" descr="mage result for camera len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13652" y="1919065"/>
            <a:ext cx="8231687" cy="463413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490674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ssolve">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dissolve">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dissolve">
                                      <p:cBhvr>
                                        <p:cTn id="17" dur="50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dissolve">
                                      <p:cBhvr>
                                        <p:cTn id="22"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6577" b="7372"/>
          <a:stretch/>
        </p:blipFill>
        <p:spPr bwMode="auto">
          <a:xfrm>
            <a:off x="0" y="-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lstStyle/>
          <a:p>
            <a:endParaRPr lang="en-US" dirty="0"/>
          </a:p>
        </p:txBody>
      </p:sp>
      <p:sp>
        <p:nvSpPr>
          <p:cNvPr id="3" name="Content Placeholder 2"/>
          <p:cNvSpPr>
            <a:spLocks noGrp="1"/>
          </p:cNvSpPr>
          <p:nvPr>
            <p:ph idx="1"/>
          </p:nvPr>
        </p:nvSpPr>
        <p:spPr>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lstStyle/>
          <a:p>
            <a:endParaRPr lang="en-US" dirty="0"/>
          </a:p>
        </p:txBody>
      </p:sp>
      <p:pic>
        <p:nvPicPr>
          <p:cNvPr id="6146" name="Picture 2" descr="mage result for drop shift zoom writi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18072" y="164892"/>
            <a:ext cx="11527569" cy="669310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959780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2">
            <a:extLst>
              <a:ext uri="{28A0092B-C50C-407E-A947-70E740481C1C}">
                <a14:useLocalDpi xmlns:a14="http://schemas.microsoft.com/office/drawing/2010/main" val="0"/>
              </a:ext>
            </a:extLst>
          </a:blip>
          <a:srcRect t="6577" b="7372"/>
          <a:stretch/>
        </p:blipFill>
        <p:spPr bwMode="auto">
          <a:xfrm>
            <a:off x="0" y="-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230655"/>
            <a:ext cx="10515600" cy="1325563"/>
          </a:xfrm>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Autofit/>
          </a:bodyPr>
          <a:lstStyle/>
          <a:p>
            <a:r>
              <a:rPr lang="en-GB" sz="3200" i="1" dirty="0"/>
              <a:t>Your school or college is asking students to contribute some creative writing for its website</a:t>
            </a:r>
            <a:r>
              <a:rPr lang="en-GB" sz="3200" i="1" dirty="0" smtClean="0"/>
              <a:t>. Write a description as suggested by this image:</a:t>
            </a:r>
            <a:endParaRPr lang="en-US" dirty="0"/>
          </a:p>
        </p:txBody>
      </p:sp>
      <p:pic>
        <p:nvPicPr>
          <p:cNvPr id="4" name="Content Placeholder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1629765" y="1690688"/>
            <a:ext cx="9171979" cy="5167312"/>
          </a:xfrm>
          <a:solidFill>
            <a:schemeClr val="lt1">
              <a:alpha val="86000"/>
            </a:schemeClr>
          </a:solidFill>
          <a:ln w="38100"/>
        </p:spPr>
        <p:style>
          <a:lnRef idx="2">
            <a:schemeClr val="dk1"/>
          </a:lnRef>
          <a:fillRef idx="1">
            <a:schemeClr val="lt1"/>
          </a:fillRef>
          <a:effectRef idx="0">
            <a:schemeClr val="dk1"/>
          </a:effectRef>
          <a:fontRef idx="minor">
            <a:schemeClr val="dk1"/>
          </a:fontRef>
        </p:style>
      </p:pic>
    </p:spTree>
    <p:extLst>
      <p:ext uri="{BB962C8B-B14F-4D97-AF65-F5344CB8AC3E}">
        <p14:creationId xmlns:p14="http://schemas.microsoft.com/office/powerpoint/2010/main" val="266876203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3">
            <a:extLst>
              <a:ext uri="{28A0092B-C50C-407E-A947-70E740481C1C}">
                <a14:useLocalDpi xmlns:a14="http://schemas.microsoft.com/office/drawing/2010/main" val="0"/>
              </a:ext>
            </a:extLst>
          </a:blip>
          <a:srcRect t="6577" b="7372"/>
          <a:stretch/>
        </p:blipFill>
        <p:spPr bwMode="auto">
          <a:xfrm>
            <a:off x="0" y="-13447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94263"/>
            <a:ext cx="10515600" cy="879659"/>
          </a:xfrm>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n-US" sz="7200" dirty="0" smtClean="0"/>
              <a:t>Drop </a:t>
            </a:r>
            <a:endParaRPr lang="en-US" sz="7200" dirty="0"/>
          </a:p>
        </p:txBody>
      </p:sp>
      <p:pic>
        <p:nvPicPr>
          <p:cNvPr id="10" name="Content Placeholder 9"/>
          <p:cNvPicPr>
            <a:picLocks noGrp="1" noChangeAspect="1"/>
          </p:cNvPicPr>
          <p:nvPr>
            <p:ph idx="1"/>
          </p:nvPr>
        </p:nvPicPr>
        <p:blipFill>
          <a:blip r:embed="rId4">
            <a:extLst>
              <a:ext uri="{28A0092B-C50C-407E-A947-70E740481C1C}">
                <a14:useLocalDpi xmlns:a14="http://schemas.microsoft.com/office/drawing/2010/main" val="0"/>
              </a:ext>
            </a:extLst>
          </a:blip>
          <a:stretch>
            <a:fillRect/>
          </a:stretch>
        </p:blipFill>
        <p:spPr>
          <a:xfrm>
            <a:off x="7343357" y="1648839"/>
            <a:ext cx="4754277" cy="2678466"/>
          </a:xfrm>
          <a:solidFill>
            <a:schemeClr val="lt1">
              <a:alpha val="86000"/>
            </a:schemeClr>
          </a:solidFill>
          <a:ln w="38100"/>
        </p:spPr>
        <p:style>
          <a:lnRef idx="2">
            <a:schemeClr val="dk1"/>
          </a:lnRef>
          <a:fillRef idx="1">
            <a:schemeClr val="lt1"/>
          </a:fillRef>
          <a:effectRef idx="0">
            <a:schemeClr val="dk1"/>
          </a:effectRef>
          <a:fontRef idx="minor">
            <a:schemeClr val="dk1"/>
          </a:fontRef>
        </p:style>
      </p:pic>
      <p:sp>
        <p:nvSpPr>
          <p:cNvPr id="4" name="TextBox 3"/>
          <p:cNvSpPr txBox="1"/>
          <p:nvPr/>
        </p:nvSpPr>
        <p:spPr>
          <a:xfrm>
            <a:off x="7749912" y="4837754"/>
            <a:ext cx="3432748" cy="1477328"/>
          </a:xfrm>
          <a:prstGeom prst="rect">
            <a:avLst/>
          </a:prstGeom>
          <a:solidFill>
            <a:schemeClr val="accent5">
              <a:lumMod val="40000"/>
              <a:lumOff val="60000"/>
            </a:schemeClr>
          </a:solidFill>
          <a:ln w="57150">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Aiming high (3+/4-) </a:t>
            </a:r>
          </a:p>
          <a:p>
            <a:pPr marL="285750" indent="-285750">
              <a:buFontTx/>
              <a:buChar char="-"/>
            </a:pPr>
            <a:r>
              <a:rPr lang="en-US" dirty="0" smtClean="0"/>
              <a:t>Adopt a clear tone </a:t>
            </a:r>
          </a:p>
          <a:p>
            <a:pPr marL="285750" indent="-285750">
              <a:buFontTx/>
              <a:buChar char="-"/>
            </a:pPr>
            <a:r>
              <a:rPr lang="en-US" dirty="0" smtClean="0"/>
              <a:t>A wide variety of techniques</a:t>
            </a:r>
          </a:p>
          <a:p>
            <a:pPr marL="285750" indent="-285750">
              <a:buFontTx/>
              <a:buChar char="-"/>
            </a:pPr>
            <a:r>
              <a:rPr lang="en-US" dirty="0" smtClean="0"/>
              <a:t>Incorporate the 5 senses </a:t>
            </a:r>
          </a:p>
          <a:p>
            <a:pPr marL="285750" indent="-285750">
              <a:buFontTx/>
              <a:buChar char="-"/>
            </a:pPr>
            <a:r>
              <a:rPr lang="en-US" dirty="0" smtClean="0"/>
              <a:t>Sound techniques </a:t>
            </a:r>
          </a:p>
        </p:txBody>
      </p:sp>
      <p:sp>
        <p:nvSpPr>
          <p:cNvPr id="7" name="TextBox 6"/>
          <p:cNvSpPr txBox="1"/>
          <p:nvPr/>
        </p:nvSpPr>
        <p:spPr>
          <a:xfrm>
            <a:off x="538396" y="1202657"/>
            <a:ext cx="6710596" cy="5262979"/>
          </a:xfrm>
          <a:prstGeom prst="rect">
            <a:avLst/>
          </a:prstGeom>
          <a:solidFill>
            <a:schemeClr val="lt1">
              <a:alpha val="86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2800" b="1" dirty="0" smtClean="0"/>
              <a:t>‘Drop’ the reader into the moment as you see it in the picture. </a:t>
            </a:r>
            <a:endParaRPr lang="en-US" sz="2800" b="1" dirty="0"/>
          </a:p>
          <a:p>
            <a:endParaRPr lang="en-US" sz="2800" dirty="0"/>
          </a:p>
          <a:p>
            <a:r>
              <a:rPr lang="en-US" sz="2800" dirty="0" smtClean="0"/>
              <a:t>An empty path, an empty park. 3 am and not single voice can be heard. The faint sound of the light autumn breeze lifting the leaves gently over the damp pavement. Fresh air discreetly masks the pollution filled air. Somewhere a dull chatter slowly echoes around the park. A pang of fear creeps up my spine. I feel the sudden thud of my heart; perhaps I am not as alone as I thought. </a:t>
            </a:r>
            <a:endParaRPr lang="en-US" sz="2800" dirty="0"/>
          </a:p>
        </p:txBody>
      </p:sp>
      <p:sp>
        <p:nvSpPr>
          <p:cNvPr id="8" name="TextBox 7"/>
          <p:cNvSpPr txBox="1"/>
          <p:nvPr/>
        </p:nvSpPr>
        <p:spPr>
          <a:xfrm>
            <a:off x="10417768" y="1353670"/>
            <a:ext cx="1529784" cy="461665"/>
          </a:xfrm>
          <a:prstGeom prst="rect">
            <a:avLst/>
          </a:prstGeom>
          <a:solidFill>
            <a:schemeClr val="accent4">
              <a:lumMod val="40000"/>
              <a:lumOff val="6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t>7</a:t>
            </a:r>
            <a:r>
              <a:rPr lang="en-US" sz="2400" dirty="0" smtClean="0"/>
              <a:t> minutes</a:t>
            </a:r>
            <a:endParaRPr lang="en-US" sz="2400" dirty="0"/>
          </a:p>
        </p:txBody>
      </p:sp>
    </p:spTree>
    <p:extLst>
      <p:ext uri="{BB962C8B-B14F-4D97-AF65-F5344CB8AC3E}">
        <p14:creationId xmlns:p14="http://schemas.microsoft.com/office/powerpoint/2010/main" val="66611922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3">
            <a:extLst>
              <a:ext uri="{28A0092B-C50C-407E-A947-70E740481C1C}">
                <a14:useLocalDpi xmlns:a14="http://schemas.microsoft.com/office/drawing/2010/main" val="0"/>
              </a:ext>
            </a:extLst>
          </a:blip>
          <a:srcRect t="6577" b="7372"/>
          <a:stretch/>
        </p:blipFill>
        <p:spPr bwMode="auto">
          <a:xfrm>
            <a:off x="0" y="-13447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94263"/>
            <a:ext cx="10515600" cy="879659"/>
          </a:xfrm>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n-US" sz="7200" dirty="0" smtClean="0"/>
              <a:t>Shift</a:t>
            </a:r>
            <a:endParaRPr lang="en-US" sz="7200" dirty="0"/>
          </a:p>
        </p:txBody>
      </p:sp>
      <p:sp>
        <p:nvSpPr>
          <p:cNvPr id="3" name="Content Placeholder 2"/>
          <p:cNvSpPr>
            <a:spLocks noGrp="1"/>
          </p:cNvSpPr>
          <p:nvPr>
            <p:ph idx="1"/>
          </p:nvPr>
        </p:nvSpPr>
        <p:spPr>
          <a:xfrm>
            <a:off x="422223" y="1114768"/>
            <a:ext cx="11647357" cy="5677388"/>
          </a:xfrm>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lstStyle/>
          <a:p>
            <a:pPr marL="0" indent="0">
              <a:buNone/>
            </a:pPr>
            <a:endParaRPr lang="en-US" dirty="0"/>
          </a:p>
        </p:txBody>
      </p:sp>
      <p:sp>
        <p:nvSpPr>
          <p:cNvPr id="7" name="TextBox 6"/>
          <p:cNvSpPr txBox="1"/>
          <p:nvPr/>
        </p:nvSpPr>
        <p:spPr>
          <a:xfrm>
            <a:off x="422223" y="1202657"/>
            <a:ext cx="6698103" cy="5447645"/>
          </a:xfrm>
          <a:prstGeom prst="rect">
            <a:avLst/>
          </a:prstGeom>
          <a:solidFill>
            <a:schemeClr val="lt1">
              <a:alpha val="86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pPr marL="457200" indent="-457200">
              <a:buFont typeface="Arial" charset="0"/>
              <a:buChar char="•"/>
            </a:pPr>
            <a:r>
              <a:rPr lang="en-US" sz="2800" b="1" dirty="0" smtClean="0"/>
              <a:t>Flash-forward? </a:t>
            </a:r>
          </a:p>
          <a:p>
            <a:pPr marL="457200" indent="-457200">
              <a:buFont typeface="Arial" charset="0"/>
              <a:buChar char="•"/>
            </a:pPr>
            <a:r>
              <a:rPr lang="en-US" sz="2800" b="1" dirty="0" smtClean="0"/>
              <a:t>Flashback?</a:t>
            </a:r>
          </a:p>
          <a:p>
            <a:pPr marL="457200" indent="-457200">
              <a:buFont typeface="Arial" charset="0"/>
              <a:buChar char="•"/>
            </a:pPr>
            <a:r>
              <a:rPr lang="en-US" sz="2800" b="1" dirty="0" smtClean="0"/>
              <a:t>Shift the tone</a:t>
            </a:r>
            <a:endParaRPr lang="en-US" sz="2800" b="1" dirty="0"/>
          </a:p>
          <a:p>
            <a:r>
              <a:rPr lang="en-US" sz="2400" dirty="0" smtClean="0"/>
              <a:t>The memory is thrown back at me. December 2006. My wellies hurt the soles of my feet, I complained endlessly, boring her to death. “Pack it in!” she’d say, making me scowl more. Snow lined the benches perfectly. Before I knew it, she had ruined their picture perfect image. She scooped her hands across the top of the bench, cupping her hands together and crushing tightly. What was she doing? It stung immensely. </a:t>
            </a:r>
            <a:r>
              <a:rPr lang="en-US" sz="2400" dirty="0"/>
              <a:t>M</a:t>
            </a:r>
            <a:r>
              <a:rPr lang="en-US" sz="2400" dirty="0" smtClean="0"/>
              <a:t>y eyes pricked, trying to endure the pain. I burst into a deep laughter and she held my hand so tightly, a smile beaming across her face. </a:t>
            </a:r>
            <a:endParaRPr lang="en-US" sz="2400" dirty="0"/>
          </a:p>
        </p:txBody>
      </p:sp>
      <p:sp>
        <p:nvSpPr>
          <p:cNvPr id="9" name="TextBox 8"/>
          <p:cNvSpPr txBox="1"/>
          <p:nvPr/>
        </p:nvSpPr>
        <p:spPr>
          <a:xfrm>
            <a:off x="10317560" y="1353670"/>
            <a:ext cx="1529784" cy="461665"/>
          </a:xfrm>
          <a:prstGeom prst="rect">
            <a:avLst/>
          </a:prstGeom>
          <a:solidFill>
            <a:schemeClr val="accent4">
              <a:lumMod val="40000"/>
              <a:lumOff val="6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t>7</a:t>
            </a:r>
            <a:r>
              <a:rPr lang="en-US" sz="2400" dirty="0" smtClean="0"/>
              <a:t> minutes</a:t>
            </a:r>
            <a:endParaRPr lang="en-US" sz="2400" dirty="0"/>
          </a:p>
        </p:txBody>
      </p:sp>
      <p:pic>
        <p:nvPicPr>
          <p:cNvPr id="11" name="Content Placeholder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17814" y="1941980"/>
            <a:ext cx="4754277" cy="2678466"/>
          </a:xfrm>
          <a:prstGeom prst="rect">
            <a:avLst/>
          </a:prstGeom>
          <a:solidFill>
            <a:schemeClr val="lt1">
              <a:alpha val="86000"/>
            </a:schemeClr>
          </a:solidFill>
          <a:ln w="38100" cap="flat" cmpd="sng" algn="ctr">
            <a:solidFill>
              <a:schemeClr val="dk1"/>
            </a:solidFill>
            <a:prstDash val="solid"/>
            <a:miter lim="800000"/>
          </a:ln>
        </p:spPr>
        <p:style>
          <a:lnRef idx="2">
            <a:schemeClr val="dk1"/>
          </a:lnRef>
          <a:fillRef idx="1">
            <a:schemeClr val="lt1"/>
          </a:fillRef>
          <a:effectRef idx="0">
            <a:schemeClr val="dk1"/>
          </a:effectRef>
          <a:fontRef idx="minor">
            <a:schemeClr val="dk1"/>
          </a:fontRef>
        </p:style>
      </p:pic>
      <p:sp>
        <p:nvSpPr>
          <p:cNvPr id="12" name="TextBox 11"/>
          <p:cNvSpPr txBox="1"/>
          <p:nvPr/>
        </p:nvSpPr>
        <p:spPr>
          <a:xfrm>
            <a:off x="7878578" y="4967637"/>
            <a:ext cx="3432748" cy="1477328"/>
          </a:xfrm>
          <a:prstGeom prst="rect">
            <a:avLst/>
          </a:prstGeom>
          <a:solidFill>
            <a:schemeClr val="accent5">
              <a:lumMod val="40000"/>
              <a:lumOff val="60000"/>
            </a:schemeClr>
          </a:solidFill>
          <a:ln w="57150">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Aiming high (3+/4-) </a:t>
            </a:r>
          </a:p>
          <a:p>
            <a:pPr marL="285750" indent="-285750">
              <a:buFontTx/>
              <a:buChar char="-"/>
            </a:pPr>
            <a:r>
              <a:rPr lang="en-US" dirty="0" smtClean="0"/>
              <a:t>Adopt a clear tone </a:t>
            </a:r>
          </a:p>
          <a:p>
            <a:pPr marL="285750" indent="-285750">
              <a:buFontTx/>
              <a:buChar char="-"/>
            </a:pPr>
            <a:r>
              <a:rPr lang="en-US" dirty="0" smtClean="0"/>
              <a:t>A wide variety of techniques</a:t>
            </a:r>
          </a:p>
          <a:p>
            <a:pPr marL="285750" indent="-285750">
              <a:buFontTx/>
              <a:buChar char="-"/>
            </a:pPr>
            <a:r>
              <a:rPr lang="en-US" dirty="0" smtClean="0"/>
              <a:t>Incorporate the 5 senses </a:t>
            </a:r>
          </a:p>
          <a:p>
            <a:pPr marL="285750" indent="-285750">
              <a:buFontTx/>
              <a:buChar char="-"/>
            </a:pPr>
            <a:r>
              <a:rPr lang="en-US" dirty="0" smtClean="0"/>
              <a:t>Sound techniques </a:t>
            </a:r>
          </a:p>
        </p:txBody>
      </p:sp>
    </p:spTree>
    <p:extLst>
      <p:ext uri="{BB962C8B-B14F-4D97-AF65-F5344CB8AC3E}">
        <p14:creationId xmlns:p14="http://schemas.microsoft.com/office/powerpoint/2010/main" val="12025555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3">
            <a:extLst>
              <a:ext uri="{28A0092B-C50C-407E-A947-70E740481C1C}">
                <a14:useLocalDpi xmlns:a14="http://schemas.microsoft.com/office/drawing/2010/main" val="0"/>
              </a:ext>
            </a:extLst>
          </a:blip>
          <a:srcRect t="6577" b="7372"/>
          <a:stretch/>
        </p:blipFill>
        <p:spPr bwMode="auto">
          <a:xfrm>
            <a:off x="0" y="-13447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94263"/>
            <a:ext cx="10515600" cy="879659"/>
          </a:xfrm>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n-US" sz="7200" dirty="0" smtClean="0"/>
              <a:t>Zoom in</a:t>
            </a:r>
            <a:endParaRPr lang="en-US" sz="7200" dirty="0"/>
          </a:p>
        </p:txBody>
      </p:sp>
      <p:sp>
        <p:nvSpPr>
          <p:cNvPr id="3" name="Content Placeholder 2"/>
          <p:cNvSpPr>
            <a:spLocks noGrp="1"/>
          </p:cNvSpPr>
          <p:nvPr>
            <p:ph idx="1"/>
          </p:nvPr>
        </p:nvSpPr>
        <p:spPr>
          <a:xfrm>
            <a:off x="422223" y="1114768"/>
            <a:ext cx="11647357" cy="5677388"/>
          </a:xfrm>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lstStyle/>
          <a:p>
            <a:pPr marL="0" indent="0">
              <a:buNone/>
            </a:pPr>
            <a:endParaRPr lang="en-US" dirty="0"/>
          </a:p>
        </p:txBody>
      </p:sp>
      <p:sp>
        <p:nvSpPr>
          <p:cNvPr id="7" name="TextBox 6"/>
          <p:cNvSpPr txBox="1"/>
          <p:nvPr/>
        </p:nvSpPr>
        <p:spPr>
          <a:xfrm>
            <a:off x="576197" y="1202657"/>
            <a:ext cx="6544129" cy="5509200"/>
          </a:xfrm>
          <a:prstGeom prst="rect">
            <a:avLst/>
          </a:prstGeom>
          <a:solidFill>
            <a:schemeClr val="lt1">
              <a:alpha val="86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3200" dirty="0" smtClean="0"/>
              <a:t>Carefully tear your image 6-8 pieces. </a:t>
            </a:r>
          </a:p>
          <a:p>
            <a:endParaRPr lang="en-US" sz="3200" dirty="0"/>
          </a:p>
          <a:p>
            <a:r>
              <a:rPr lang="en-US" sz="3200" dirty="0" smtClean="0"/>
              <a:t>Pick </a:t>
            </a:r>
            <a:r>
              <a:rPr lang="en-US" sz="3200" b="1" dirty="0" smtClean="0"/>
              <a:t>one</a:t>
            </a:r>
            <a:r>
              <a:rPr lang="en-US" sz="3200" dirty="0" smtClean="0"/>
              <a:t> piece and </a:t>
            </a:r>
            <a:r>
              <a:rPr lang="en-US" sz="3200" b="1" dirty="0" smtClean="0"/>
              <a:t>zoom in </a:t>
            </a:r>
            <a:r>
              <a:rPr lang="en-US" sz="3200" dirty="0" smtClean="0"/>
              <a:t>closely on it.</a:t>
            </a:r>
          </a:p>
          <a:p>
            <a:endParaRPr lang="en-US" sz="3200" dirty="0"/>
          </a:p>
          <a:p>
            <a:r>
              <a:rPr lang="en-US" sz="3200" dirty="0" smtClean="0"/>
              <a:t>Write as though you are back in the present. </a:t>
            </a:r>
          </a:p>
          <a:p>
            <a:endParaRPr lang="en-US" sz="3200" dirty="0"/>
          </a:p>
          <a:p>
            <a:r>
              <a:rPr lang="en-US" sz="3200" dirty="0" smtClean="0"/>
              <a:t>What </a:t>
            </a:r>
            <a:r>
              <a:rPr lang="en-US" sz="3200" i="1" dirty="0" smtClean="0"/>
              <a:t>intricate</a:t>
            </a:r>
            <a:r>
              <a:rPr lang="en-US" sz="3200" dirty="0" smtClean="0"/>
              <a:t> details can you see? </a:t>
            </a:r>
          </a:p>
          <a:p>
            <a:r>
              <a:rPr lang="en-US" sz="3200" dirty="0" smtClean="0"/>
              <a:t>How can you make this add to the </a:t>
            </a:r>
            <a:r>
              <a:rPr lang="en-US" sz="3200" i="1" dirty="0" smtClean="0"/>
              <a:t>tone</a:t>
            </a:r>
            <a:r>
              <a:rPr lang="en-US" sz="3200" dirty="0" smtClean="0"/>
              <a:t>?</a:t>
            </a:r>
            <a:endParaRPr lang="en-US" sz="3200" dirty="0"/>
          </a:p>
        </p:txBody>
      </p:sp>
      <p:sp>
        <p:nvSpPr>
          <p:cNvPr id="11" name="TextBox 10"/>
          <p:cNvSpPr txBox="1"/>
          <p:nvPr/>
        </p:nvSpPr>
        <p:spPr>
          <a:xfrm>
            <a:off x="10212117" y="1431505"/>
            <a:ext cx="1529784" cy="461665"/>
          </a:xfrm>
          <a:prstGeom prst="rect">
            <a:avLst/>
          </a:prstGeom>
          <a:solidFill>
            <a:schemeClr val="accent4">
              <a:lumMod val="40000"/>
              <a:lumOff val="6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t>7</a:t>
            </a:r>
            <a:r>
              <a:rPr lang="en-US" sz="2400" dirty="0" smtClean="0"/>
              <a:t> minutes</a:t>
            </a:r>
            <a:endParaRPr lang="en-US" sz="2400" dirty="0"/>
          </a:p>
        </p:txBody>
      </p:sp>
      <p:pic>
        <p:nvPicPr>
          <p:cNvPr id="14" name="Content Placeholder 9"/>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40367" y="2148325"/>
            <a:ext cx="4754277" cy="2678466"/>
          </a:xfrm>
          <a:prstGeom prst="rect">
            <a:avLst/>
          </a:prstGeom>
          <a:solidFill>
            <a:schemeClr val="lt1">
              <a:alpha val="86000"/>
            </a:schemeClr>
          </a:solidFill>
          <a:ln w="38100" cap="flat" cmpd="sng" algn="ctr">
            <a:solidFill>
              <a:schemeClr val="dk1"/>
            </a:solidFill>
            <a:prstDash val="solid"/>
            <a:miter lim="800000"/>
          </a:ln>
        </p:spPr>
        <p:style>
          <a:lnRef idx="2">
            <a:schemeClr val="dk1"/>
          </a:lnRef>
          <a:fillRef idx="1">
            <a:schemeClr val="lt1"/>
          </a:fillRef>
          <a:effectRef idx="0">
            <a:schemeClr val="dk1"/>
          </a:effectRef>
          <a:fontRef idx="minor">
            <a:schemeClr val="dk1"/>
          </a:fontRef>
        </p:style>
      </p:pic>
      <p:sp>
        <p:nvSpPr>
          <p:cNvPr id="13" name="TextBox 12"/>
          <p:cNvSpPr txBox="1"/>
          <p:nvPr/>
        </p:nvSpPr>
        <p:spPr>
          <a:xfrm>
            <a:off x="7878578" y="4967637"/>
            <a:ext cx="3432748" cy="1477328"/>
          </a:xfrm>
          <a:prstGeom prst="rect">
            <a:avLst/>
          </a:prstGeom>
          <a:solidFill>
            <a:schemeClr val="accent5">
              <a:lumMod val="40000"/>
              <a:lumOff val="60000"/>
            </a:schemeClr>
          </a:solidFill>
          <a:ln w="57150">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Aiming high (3+/4-) </a:t>
            </a:r>
          </a:p>
          <a:p>
            <a:pPr marL="285750" indent="-285750">
              <a:buFontTx/>
              <a:buChar char="-"/>
            </a:pPr>
            <a:r>
              <a:rPr lang="en-US" dirty="0" smtClean="0"/>
              <a:t>Adopt a clear tone </a:t>
            </a:r>
          </a:p>
          <a:p>
            <a:pPr marL="285750" indent="-285750">
              <a:buFontTx/>
              <a:buChar char="-"/>
            </a:pPr>
            <a:r>
              <a:rPr lang="en-US" dirty="0" smtClean="0"/>
              <a:t>A wide variety of techniques</a:t>
            </a:r>
          </a:p>
          <a:p>
            <a:pPr marL="285750" indent="-285750">
              <a:buFontTx/>
              <a:buChar char="-"/>
            </a:pPr>
            <a:r>
              <a:rPr lang="en-US" dirty="0" smtClean="0"/>
              <a:t>Incorporate the 5 senses </a:t>
            </a:r>
          </a:p>
          <a:p>
            <a:pPr marL="285750" indent="-285750">
              <a:buFontTx/>
              <a:buChar char="-"/>
            </a:pPr>
            <a:r>
              <a:rPr lang="en-US" dirty="0" smtClean="0"/>
              <a:t>Sound techniques </a:t>
            </a:r>
          </a:p>
        </p:txBody>
      </p:sp>
      <p:sp>
        <p:nvSpPr>
          <p:cNvPr id="8" name="TextBox 7"/>
          <p:cNvSpPr txBox="1"/>
          <p:nvPr/>
        </p:nvSpPr>
        <p:spPr>
          <a:xfrm>
            <a:off x="9824615" y="3142409"/>
            <a:ext cx="1152394" cy="989556"/>
          </a:xfrm>
          <a:prstGeom prst="rect">
            <a:avLst/>
          </a:prstGeom>
          <a:noFill/>
          <a:ln w="76200">
            <a:solidFill>
              <a:schemeClr val="bg1"/>
            </a:solidFill>
          </a:ln>
        </p:spPr>
        <p:txBody>
          <a:bodyPr wrap="square" rtlCol="0">
            <a:spAutoFit/>
          </a:bodyPr>
          <a:lstStyle/>
          <a:p>
            <a:endParaRPr lang="en-US" dirty="0"/>
          </a:p>
        </p:txBody>
      </p:sp>
    </p:spTree>
    <p:extLst>
      <p:ext uri="{BB962C8B-B14F-4D97-AF65-F5344CB8AC3E}">
        <p14:creationId xmlns:p14="http://schemas.microsoft.com/office/powerpoint/2010/main" val="36253376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Effect transition="in" filter="dissolve">
                                      <p:cBhvr>
                                        <p:cTn id="7" dur="500"/>
                                        <p:tgtEl>
                                          <p:spTgt spid="11"/>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4"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500" fill="hold"/>
                                        <p:tgtEl>
                                          <p:spTgt spid="8"/>
                                        </p:tgtEl>
                                        <p:attrNameLst>
                                          <p:attrName>ppt_x</p:attrName>
                                        </p:attrNameLst>
                                      </p:cBhvr>
                                      <p:tavLst>
                                        <p:tav tm="0">
                                          <p:val>
                                            <p:strVal val="#ppt_x"/>
                                          </p:val>
                                        </p:tav>
                                        <p:tav tm="100000">
                                          <p:val>
                                            <p:strVal val="#ppt_x"/>
                                          </p:val>
                                        </p:tav>
                                      </p:tavLst>
                                    </p:anim>
                                    <p:anim calcmode="lin" valueType="num">
                                      <p:cBhvr additive="base">
                                        <p:cTn id="13"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8"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elated image"/>
          <p:cNvPicPr>
            <a:picLocks noChangeAspect="1" noChangeArrowheads="1"/>
          </p:cNvPicPr>
          <p:nvPr/>
        </p:nvPicPr>
        <p:blipFill rotWithShape="1">
          <a:blip r:embed="rId3">
            <a:extLst>
              <a:ext uri="{28A0092B-C50C-407E-A947-70E740481C1C}">
                <a14:useLocalDpi xmlns:a14="http://schemas.microsoft.com/office/drawing/2010/main" val="0"/>
              </a:ext>
            </a:extLst>
          </a:blip>
          <a:srcRect t="6577" b="7372"/>
          <a:stretch/>
        </p:blipFill>
        <p:spPr bwMode="auto">
          <a:xfrm>
            <a:off x="0" y="-134471"/>
            <a:ext cx="12192000" cy="699247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94263"/>
            <a:ext cx="10515600" cy="879659"/>
          </a:xfrm>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normAutofit fontScale="90000"/>
          </a:bodyPr>
          <a:lstStyle/>
          <a:p>
            <a:pPr algn="ctr"/>
            <a:r>
              <a:rPr lang="en-US" sz="7200" dirty="0" smtClean="0"/>
              <a:t>Zoom out</a:t>
            </a:r>
            <a:endParaRPr lang="en-US" sz="7200" dirty="0"/>
          </a:p>
        </p:txBody>
      </p:sp>
      <p:sp>
        <p:nvSpPr>
          <p:cNvPr id="3" name="Content Placeholder 2"/>
          <p:cNvSpPr>
            <a:spLocks noGrp="1"/>
          </p:cNvSpPr>
          <p:nvPr>
            <p:ph idx="1"/>
          </p:nvPr>
        </p:nvSpPr>
        <p:spPr>
          <a:xfrm>
            <a:off x="422223" y="1114768"/>
            <a:ext cx="11647357" cy="5677388"/>
          </a:xfrm>
          <a:solidFill>
            <a:schemeClr val="lt1">
              <a:alpha val="86000"/>
            </a:schemeClr>
          </a:solidFill>
          <a:ln w="38100"/>
        </p:spPr>
        <p:style>
          <a:lnRef idx="2">
            <a:schemeClr val="dk1"/>
          </a:lnRef>
          <a:fillRef idx="1">
            <a:schemeClr val="lt1"/>
          </a:fillRef>
          <a:effectRef idx="0">
            <a:schemeClr val="dk1"/>
          </a:effectRef>
          <a:fontRef idx="minor">
            <a:schemeClr val="dk1"/>
          </a:fontRef>
        </p:style>
        <p:txBody>
          <a:bodyPr/>
          <a:lstStyle/>
          <a:p>
            <a:pPr marL="0" indent="0">
              <a:buNone/>
            </a:pPr>
            <a:endParaRPr lang="en-US" dirty="0"/>
          </a:p>
        </p:txBody>
      </p:sp>
      <p:pic>
        <p:nvPicPr>
          <p:cNvPr id="18434" name="Picture 2" descr="mage result for central park at night"/>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5425" y="1239676"/>
            <a:ext cx="6063379" cy="3407988"/>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p:cNvSpPr txBox="1"/>
          <p:nvPr/>
        </p:nvSpPr>
        <p:spPr>
          <a:xfrm>
            <a:off x="605425" y="5633225"/>
            <a:ext cx="6698103" cy="646331"/>
          </a:xfrm>
          <a:prstGeom prst="rect">
            <a:avLst/>
          </a:prstGeom>
          <a:solidFill>
            <a:schemeClr val="lt1">
              <a:alpha val="86000"/>
            </a:schemeClr>
          </a:solidFill>
        </p:spPr>
        <p:style>
          <a:lnRef idx="2">
            <a:schemeClr val="dk1"/>
          </a:lnRef>
          <a:fillRef idx="1">
            <a:schemeClr val="lt1"/>
          </a:fillRef>
          <a:effectRef idx="0">
            <a:schemeClr val="dk1"/>
          </a:effectRef>
          <a:fontRef idx="minor">
            <a:schemeClr val="dk1"/>
          </a:fontRef>
        </p:style>
        <p:txBody>
          <a:bodyPr wrap="square" rtlCol="0">
            <a:spAutoFit/>
          </a:bodyPr>
          <a:lstStyle/>
          <a:p>
            <a:r>
              <a:rPr lang="en-US" sz="3600" dirty="0" smtClean="0"/>
              <a:t>You could zoom out as far as this!</a:t>
            </a:r>
            <a:endParaRPr lang="en-US" sz="3600" dirty="0"/>
          </a:p>
        </p:txBody>
      </p:sp>
      <p:sp>
        <p:nvSpPr>
          <p:cNvPr id="12" name="TextBox 11"/>
          <p:cNvSpPr txBox="1"/>
          <p:nvPr/>
        </p:nvSpPr>
        <p:spPr>
          <a:xfrm>
            <a:off x="10315520" y="4403814"/>
            <a:ext cx="1529784" cy="461665"/>
          </a:xfrm>
          <a:prstGeom prst="rect">
            <a:avLst/>
          </a:prstGeom>
          <a:solidFill>
            <a:schemeClr val="accent4">
              <a:lumMod val="40000"/>
              <a:lumOff val="60000"/>
            </a:schemeClr>
          </a:solidFill>
          <a:ln>
            <a:solidFill>
              <a:schemeClr val="tx1"/>
            </a:solidFill>
          </a:ln>
        </p:spPr>
        <p:style>
          <a:lnRef idx="2">
            <a:schemeClr val="accent1"/>
          </a:lnRef>
          <a:fillRef idx="1">
            <a:schemeClr val="lt1"/>
          </a:fillRef>
          <a:effectRef idx="0">
            <a:schemeClr val="accent1"/>
          </a:effectRef>
          <a:fontRef idx="minor">
            <a:schemeClr val="dk1"/>
          </a:fontRef>
        </p:style>
        <p:txBody>
          <a:bodyPr wrap="square" rtlCol="0">
            <a:spAutoFit/>
          </a:bodyPr>
          <a:lstStyle/>
          <a:p>
            <a:r>
              <a:rPr lang="en-US" sz="2400" dirty="0"/>
              <a:t>7</a:t>
            </a:r>
            <a:r>
              <a:rPr lang="en-US" sz="2400" dirty="0" smtClean="0"/>
              <a:t> minutes</a:t>
            </a:r>
            <a:endParaRPr lang="en-US" sz="2400" dirty="0"/>
          </a:p>
        </p:txBody>
      </p:sp>
      <p:sp>
        <p:nvSpPr>
          <p:cNvPr id="14" name="TextBox 13"/>
          <p:cNvSpPr txBox="1"/>
          <p:nvPr/>
        </p:nvSpPr>
        <p:spPr>
          <a:xfrm>
            <a:off x="7921052" y="4981246"/>
            <a:ext cx="3432748" cy="1477328"/>
          </a:xfrm>
          <a:prstGeom prst="rect">
            <a:avLst/>
          </a:prstGeom>
          <a:solidFill>
            <a:schemeClr val="accent5">
              <a:lumMod val="40000"/>
              <a:lumOff val="60000"/>
            </a:schemeClr>
          </a:solidFill>
          <a:ln w="57150">
            <a:solidFill>
              <a:schemeClr val="tx1"/>
            </a:solidFill>
          </a:ln>
        </p:spPr>
        <p:style>
          <a:lnRef idx="2">
            <a:schemeClr val="dk1"/>
          </a:lnRef>
          <a:fillRef idx="1">
            <a:schemeClr val="lt1"/>
          </a:fillRef>
          <a:effectRef idx="0">
            <a:schemeClr val="dk1"/>
          </a:effectRef>
          <a:fontRef idx="minor">
            <a:schemeClr val="dk1"/>
          </a:fontRef>
        </p:style>
        <p:txBody>
          <a:bodyPr wrap="square" rtlCol="0">
            <a:spAutoFit/>
          </a:bodyPr>
          <a:lstStyle/>
          <a:p>
            <a:r>
              <a:rPr lang="en-US" dirty="0" smtClean="0"/>
              <a:t>Aiming high (3+/4-) </a:t>
            </a:r>
          </a:p>
          <a:p>
            <a:pPr marL="285750" indent="-285750">
              <a:buFontTx/>
              <a:buChar char="-"/>
            </a:pPr>
            <a:r>
              <a:rPr lang="en-US" dirty="0" smtClean="0"/>
              <a:t>Adopt a clear tone </a:t>
            </a:r>
          </a:p>
          <a:p>
            <a:pPr marL="285750" indent="-285750">
              <a:buFontTx/>
              <a:buChar char="-"/>
            </a:pPr>
            <a:r>
              <a:rPr lang="en-US" dirty="0" smtClean="0"/>
              <a:t>A wide variety of techniques</a:t>
            </a:r>
          </a:p>
          <a:p>
            <a:pPr marL="285750" indent="-285750">
              <a:buFontTx/>
              <a:buChar char="-"/>
            </a:pPr>
            <a:r>
              <a:rPr lang="en-US" dirty="0" smtClean="0"/>
              <a:t>Incorporate the 5 senses </a:t>
            </a:r>
          </a:p>
          <a:p>
            <a:pPr marL="285750" indent="-285750">
              <a:buFontTx/>
              <a:buChar char="-"/>
            </a:pPr>
            <a:r>
              <a:rPr lang="en-US" dirty="0" smtClean="0"/>
              <a:t>Sound techniques </a:t>
            </a:r>
          </a:p>
        </p:txBody>
      </p:sp>
      <p:pic>
        <p:nvPicPr>
          <p:cNvPr id="15" name="Content Placeholder 9"/>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091027" y="1584502"/>
            <a:ext cx="4754277" cy="2678466"/>
          </a:xfrm>
          <a:prstGeom prst="rect">
            <a:avLst/>
          </a:prstGeom>
          <a:solidFill>
            <a:schemeClr val="lt1">
              <a:alpha val="86000"/>
            </a:schemeClr>
          </a:solidFill>
          <a:ln w="38100" cap="flat" cmpd="sng" algn="ctr">
            <a:solidFill>
              <a:schemeClr val="dk1"/>
            </a:solidFill>
            <a:prstDash val="solid"/>
            <a:miter lim="800000"/>
          </a:ln>
        </p:spPr>
        <p:style>
          <a:lnRef idx="2">
            <a:schemeClr val="dk1"/>
          </a:lnRef>
          <a:fillRef idx="1">
            <a:schemeClr val="lt1"/>
          </a:fillRef>
          <a:effectRef idx="0">
            <a:schemeClr val="dk1"/>
          </a:effectRef>
          <a:fontRef idx="minor">
            <a:schemeClr val="dk1"/>
          </a:fontRef>
        </p:style>
      </p:pic>
      <p:sp>
        <p:nvSpPr>
          <p:cNvPr id="8" name="Curved Up Arrow 7"/>
          <p:cNvSpPr/>
          <p:nvPr/>
        </p:nvSpPr>
        <p:spPr>
          <a:xfrm rot="21367024" flipH="1">
            <a:off x="5131964" y="3859352"/>
            <a:ext cx="3033131" cy="1673094"/>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extLst>
      <p:ext uri="{BB962C8B-B14F-4D97-AF65-F5344CB8AC3E}">
        <p14:creationId xmlns:p14="http://schemas.microsoft.com/office/powerpoint/2010/main" val="363546844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664</Words>
  <Application>Microsoft Office PowerPoint</Application>
  <PresentationFormat>Widescreen</PresentationFormat>
  <Paragraphs>118</Paragraphs>
  <Slides>12</Slides>
  <Notes>4</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12</vt:i4>
      </vt:variant>
    </vt:vector>
  </HeadingPairs>
  <TitlesOfParts>
    <vt:vector size="16" baseType="lpstr">
      <vt:lpstr>Arial</vt:lpstr>
      <vt:lpstr>Calibri</vt:lpstr>
      <vt:lpstr>Calibri Light</vt:lpstr>
      <vt:lpstr>Office Theme</vt:lpstr>
      <vt:lpstr>Drop, shift, zoom in and zoom out</vt:lpstr>
      <vt:lpstr>Starter activity: Writing to describe</vt:lpstr>
      <vt:lpstr>The Camera Lens</vt:lpstr>
      <vt:lpstr>PowerPoint Presentation</vt:lpstr>
      <vt:lpstr>Your school or college is asking students to contribute some creative writing for its website. Write a description as suggested by this image:</vt:lpstr>
      <vt:lpstr>Drop </vt:lpstr>
      <vt:lpstr>Shift</vt:lpstr>
      <vt:lpstr>Zoom in</vt:lpstr>
      <vt:lpstr>Zoom out</vt:lpstr>
      <vt:lpstr>What have we managed to achieve?</vt:lpstr>
      <vt:lpstr>Peer assessment</vt:lpstr>
      <vt:lpstr>Review: Sharing our responses</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Drop, shift, zoom in and zoom out</dc:title>
  <dc:creator>Mrs Bridges</dc:creator>
  <cp:lastModifiedBy>McLoughlin, Pamela</cp:lastModifiedBy>
  <cp:revision>1</cp:revision>
  <dcterms:created xsi:type="dcterms:W3CDTF">2020-05-28T16:26:29Z</dcterms:created>
  <dcterms:modified xsi:type="dcterms:W3CDTF">2020-06-02T16:21:07Z</dcterms:modified>
</cp:coreProperties>
</file>